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79" r:id="rId2"/>
    <p:sldId id="280" r:id="rId3"/>
    <p:sldId id="281" r:id="rId4"/>
    <p:sldId id="290" r:id="rId5"/>
    <p:sldId id="292" r:id="rId6"/>
    <p:sldId id="291" r:id="rId7"/>
    <p:sldId id="283" r:id="rId8"/>
    <p:sldId id="257" r:id="rId9"/>
    <p:sldId id="288" r:id="rId10"/>
    <p:sldId id="294" r:id="rId11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Gotchet" initials="KG" lastIdx="6" clrIdx="0"/>
  <p:cmAuthor id="1" name="Anne Talvacchio" initials="AMT" lastIdx="17" clrIdx="1"/>
  <p:cmAuthor id="2" name="bodducherlag" initials="b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701E"/>
    <a:srgbClr val="455C61"/>
    <a:srgbClr val="C75B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98" autoAdjust="0"/>
    <p:restoredTop sz="92807" autoAdjust="0"/>
  </p:normalViewPr>
  <p:slideViewPr>
    <p:cSldViewPr>
      <p:cViewPr varScale="1">
        <p:scale>
          <a:sx n="86" d="100"/>
          <a:sy n="86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80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essons\Lesson%201\PPF%20simulation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E4701E"/>
              </a:solidFill>
            </a:ln>
          </c:spPr>
          <c:marker>
            <c:spPr>
              <a:solidFill>
                <a:srgbClr val="E4701E"/>
              </a:solidFill>
              <a:ln>
                <a:solidFill>
                  <a:srgbClr val="E4701E"/>
                </a:solidFill>
              </a:ln>
            </c:spPr>
          </c:marker>
          <c:dPt>
            <c:idx val="1"/>
            <c:marker>
              <c:symbol val="none"/>
            </c:marker>
          </c:dPt>
          <c:dPt>
            <c:idx val="3"/>
            <c:marker>
              <c:symbol val="none"/>
            </c:marker>
          </c:dPt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marker val="1"/>
        <c:axId val="56603392"/>
        <c:axId val="56605312"/>
      </c:lineChart>
      <c:catAx>
        <c:axId val="56603392"/>
        <c:scaling>
          <c:orientation val="minMax"/>
        </c:scaling>
        <c:axPos val="b"/>
        <c:majorGridlines/>
        <c:minorGridlines/>
        <c:numFmt formatCode="#,##0" sourceLinked="0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GB"/>
            </a:pPr>
            <a:endParaRPr lang="en-US"/>
          </a:p>
        </c:txPr>
        <c:crossAx val="56605312"/>
        <c:crosses val="autoZero"/>
        <c:lblAlgn val="ctr"/>
        <c:lblOffset val="100"/>
        <c:tickLblSkip val="1"/>
      </c:catAx>
      <c:valAx>
        <c:axId val="56605312"/>
        <c:scaling>
          <c:orientation val="minMax"/>
          <c:max val="3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56603392"/>
        <c:crossesAt val="1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373687664042002"/>
          <c:y val="4.0833204672945433E-2"/>
          <c:w val="0.84983083169291462"/>
          <c:h val="0.8222713704904546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E4701E"/>
              </a:solidFill>
            </a:ln>
          </c:spPr>
          <c:marker>
            <c:spPr>
              <a:solidFill>
                <a:srgbClr val="E4701E"/>
              </a:solidFill>
              <a:ln>
                <a:solidFill>
                  <a:srgbClr val="E4701E"/>
                </a:solidFill>
              </a:ln>
            </c:spPr>
          </c:marker>
          <c:dPt>
            <c:idx val="1"/>
            <c:marker>
              <c:symbol val="none"/>
            </c:marker>
          </c:dPt>
          <c:dPt>
            <c:idx val="3"/>
            <c:marker>
              <c:symbol val="none"/>
            </c:marker>
          </c:dPt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E4701E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</c:ser>
        <c:marker val="1"/>
        <c:axId val="70313856"/>
        <c:axId val="70315392"/>
      </c:lineChart>
      <c:catAx>
        <c:axId val="70313856"/>
        <c:scaling>
          <c:orientation val="minMax"/>
        </c:scaling>
        <c:axPos val="b"/>
        <c:majorGridlines/>
        <c:numFmt formatCode="#,##0" sourceLinked="0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GB"/>
            </a:pPr>
            <a:endParaRPr lang="en-US"/>
          </a:p>
        </c:txPr>
        <c:crossAx val="70315392"/>
        <c:crosses val="autoZero"/>
        <c:lblAlgn val="ctr"/>
        <c:lblOffset val="100"/>
        <c:tickLblSkip val="1"/>
      </c:catAx>
      <c:valAx>
        <c:axId val="70315392"/>
        <c:scaling>
          <c:orientation val="minMax"/>
          <c:max val="3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0313856"/>
        <c:crossesAt val="1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'Hours_worked PPF'!$B$17</c:f>
              <c:strCache>
                <c:ptCount val="1"/>
                <c:pt idx="0">
                  <c:v>Smartphones</c:v>
                </c:pt>
              </c:strCache>
            </c:strRef>
          </c:tx>
          <c:spPr>
            <a:ln>
              <a:solidFill>
                <a:srgbClr val="E4701E">
                  <a:alpha val="70000"/>
                </a:srgbClr>
              </a:solidFill>
            </a:ln>
          </c:spPr>
          <c:marker>
            <c:symbol val="diamond"/>
            <c:size val="7"/>
            <c:spPr>
              <a:solidFill>
                <a:srgbClr val="E4701E"/>
              </a:solidFill>
              <a:ln>
                <a:solidFill>
                  <a:srgbClr val="E4701E"/>
                </a:solidFill>
              </a:ln>
            </c:spPr>
          </c:marker>
          <c:xVal>
            <c:numRef>
              <c:f>'Hours_worked PPF'!$A$18:$A$20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0</c:v>
                </c:pt>
              </c:numCache>
            </c:numRef>
          </c:xVal>
          <c:yVal>
            <c:numRef>
              <c:f>'Hours_worked PPF'!$B$18:$B$20</c:f>
              <c:numCache>
                <c:formatCode>General</c:formatCode>
                <c:ptCount val="3"/>
                <c:pt idx="0">
                  <c:v>0</c:v>
                </c:pt>
                <c:pt idx="1">
                  <c:v>30</c:v>
                </c:pt>
                <c:pt idx="2">
                  <c:v>60</c:v>
                </c:pt>
              </c:numCache>
            </c:numRef>
          </c:yVal>
        </c:ser>
        <c:axId val="70469888"/>
        <c:axId val="70599424"/>
      </c:scatterChart>
      <c:valAx>
        <c:axId val="70469888"/>
        <c:scaling>
          <c:orientation val="minMax"/>
          <c:max val="60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0599424"/>
        <c:crosses val="autoZero"/>
        <c:crossBetween val="midCat"/>
      </c:valAx>
      <c:valAx>
        <c:axId val="70599424"/>
        <c:scaling>
          <c:orientation val="minMax"/>
          <c:max val="6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0469888"/>
        <c:crosses val="autoZero"/>
        <c:crossBetween val="midCat"/>
      </c:valAx>
      <c:spPr>
        <a:noFill/>
      </c:spPr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34442-DE3E-4756-8A65-A318947204AA}" type="datetimeFigureOut">
              <a:rPr lang="en-GB" smtClean="0"/>
              <a:pPr/>
              <a:t>17/06/2014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73823-F4B4-48A5-A37F-6F261ADDC3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296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73823-F4B4-48A5-A37F-6F261ADDC3D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533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6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/>
              </a:rPr>
              <a:t>LESSON 1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/>
                <a:ea typeface="+mn-ea"/>
                <a:cs typeface="+mn-cs"/>
              </a:rPr>
              <a:t>PRODUCTION POSSIBILITIES AND OPPORTUNITY COST</a:t>
            </a:r>
            <a:endParaRPr lang="en-GB" sz="1600" b="1" dirty="0">
              <a:solidFill>
                <a:srgbClr val="E4701E"/>
              </a:solidFill>
              <a:latin typeface="Trade Gothic LT Std Cn"/>
            </a:endParaRPr>
          </a:p>
        </p:txBody>
      </p:sp>
      <p:sp>
        <p:nvSpPr>
          <p:cNvPr id="14" name="Chord 13"/>
          <p:cNvSpPr/>
          <p:nvPr userDrawn="1"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1-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 userDrawn="1"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cap="small" baseline="0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EDITION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Technologia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Imagine you are a citizen of </a:t>
            </a:r>
            <a:r>
              <a:rPr lang="en-US" dirty="0" err="1" smtClean="0"/>
              <a:t>Technologia</a:t>
            </a:r>
            <a:r>
              <a:rPr lang="en-US" dirty="0" smtClean="0"/>
              <a:t>, a country that produces two goods:</a:t>
            </a:r>
          </a:p>
          <a:p>
            <a:pPr lvl="1"/>
            <a:r>
              <a:rPr lang="en-US" dirty="0" err="1" smtClean="0"/>
              <a:t>Smartphones</a:t>
            </a:r>
            <a:endParaRPr lang="en-US" dirty="0" smtClean="0"/>
          </a:p>
          <a:p>
            <a:pPr lvl="1"/>
            <a:r>
              <a:rPr lang="en-US" dirty="0" smtClean="0"/>
              <a:t>Tablet computers</a:t>
            </a:r>
          </a:p>
          <a:p>
            <a:r>
              <a:rPr lang="en-US" dirty="0" smtClean="0"/>
              <a:t>What do these two goods have in common?</a:t>
            </a:r>
          </a:p>
          <a:p>
            <a:pPr lvl="1"/>
            <a:r>
              <a:rPr lang="en-US" dirty="0" smtClean="0"/>
              <a:t>Both digital technology</a:t>
            </a:r>
          </a:p>
          <a:p>
            <a:pPr lvl="1"/>
            <a:r>
              <a:rPr lang="en-US" dirty="0" smtClean="0"/>
              <a:t>Both wireless</a:t>
            </a:r>
          </a:p>
          <a:p>
            <a:pPr lvl="1"/>
            <a:r>
              <a:rPr lang="en-US" dirty="0" smtClean="0"/>
              <a:t>Both have touch screens</a:t>
            </a:r>
          </a:p>
        </p:txBody>
      </p:sp>
    </p:spTree>
    <p:extLst>
      <p:ext uri="{BB962C8B-B14F-4D97-AF65-F5344CB8AC3E}">
        <p14:creationId xmlns:p14="http://schemas.microsoft.com/office/powerpoint/2010/main" xmlns="" val="29835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Technologia’s</a:t>
            </a:r>
            <a:r>
              <a:rPr lang="en-US" dirty="0" smtClean="0"/>
              <a:t> </a:t>
            </a:r>
            <a:r>
              <a:rPr lang="en-US" dirty="0"/>
              <a:t>PPF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447800"/>
            <a:ext cx="3048000" cy="457199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Increase in productivity for </a:t>
            </a:r>
            <a:r>
              <a:rPr lang="en-US" sz="2600" dirty="0" err="1" smtClean="0"/>
              <a:t>smartphones</a:t>
            </a:r>
            <a:endParaRPr lang="en-US" sz="2600" dirty="0" smtClean="0"/>
          </a:p>
          <a:p>
            <a:endParaRPr lang="en-US" sz="2000" dirty="0" smtClean="0"/>
          </a:p>
          <a:p>
            <a:r>
              <a:rPr lang="en-US" sz="2600" dirty="0" smtClean="0"/>
              <a:t>One unit of </a:t>
            </a:r>
            <a:r>
              <a:rPr lang="en-US" sz="2600" dirty="0" err="1" smtClean="0"/>
              <a:t>coltan</a:t>
            </a:r>
            <a:r>
              <a:rPr lang="en-US" sz="2600" dirty="0" smtClean="0"/>
              <a:t> can produce two </a:t>
            </a:r>
            <a:r>
              <a:rPr lang="en-US" sz="2600" dirty="0" err="1" smtClean="0"/>
              <a:t>smartphones</a:t>
            </a:r>
            <a:r>
              <a:rPr lang="en-US" sz="2600" dirty="0" smtClean="0"/>
              <a:t> </a:t>
            </a:r>
          </a:p>
          <a:p>
            <a:endParaRPr lang="en-US" sz="2000" dirty="0" smtClean="0"/>
          </a:p>
          <a:p>
            <a:r>
              <a:rPr lang="en-US" sz="2600" dirty="0" smtClean="0"/>
              <a:t>PPF has shifted outward, away from origin</a:t>
            </a:r>
            <a:endParaRPr lang="en-US" sz="2600" dirty="0"/>
          </a:p>
        </p:txBody>
      </p:sp>
      <p:grpSp>
        <p:nvGrpSpPr>
          <p:cNvPr id="9" name="Group 8"/>
          <p:cNvGrpSpPr/>
          <p:nvPr/>
        </p:nvGrpSpPr>
        <p:grpSpPr>
          <a:xfrm>
            <a:off x="990600" y="1447800"/>
            <a:ext cx="4876800" cy="4191000"/>
            <a:chOff x="609600" y="1453634"/>
            <a:chExt cx="5314950" cy="4762500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51912032"/>
                </p:ext>
              </p:extLst>
            </p:nvPr>
          </p:nvGraphicFramePr>
          <p:xfrm>
            <a:off x="609600" y="1453634"/>
            <a:ext cx="5314950" cy="4762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" name="Straight Connector 4"/>
            <p:cNvCxnSpPr/>
            <p:nvPr/>
          </p:nvCxnSpPr>
          <p:spPr>
            <a:xfrm>
              <a:off x="914400" y="3773766"/>
              <a:ext cx="2438400" cy="2093634"/>
            </a:xfrm>
            <a:prstGeom prst="line">
              <a:avLst/>
            </a:prstGeom>
            <a:ln w="31750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V="1">
            <a:off x="1600200" y="3048000"/>
            <a:ext cx="559346" cy="649605"/>
          </a:xfrm>
          <a:prstGeom prst="straightConnector1">
            <a:avLst/>
          </a:prstGeom>
          <a:ln w="41275">
            <a:solidFill>
              <a:srgbClr val="E470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169737" y="322940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de Gothic LT Std Cn" pitchFamily="34" charset="0"/>
              </a:rPr>
              <a:t>Smartphones</a:t>
            </a:r>
            <a:endParaRPr lang="en-US" dirty="0">
              <a:latin typeface="Trade Gothic LT Std Cn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925" y="5562600"/>
            <a:ext cx="76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de Gothic LT Std Cn" pitchFamily="34" charset="0"/>
              </a:rPr>
              <a:t>Tablets</a:t>
            </a:r>
            <a:endParaRPr lang="en-US" dirty="0">
              <a:latin typeface="Trade Gothic LT Std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6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Coltan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334000" cy="48768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Coltan</a:t>
            </a:r>
            <a:r>
              <a:rPr lang="en-US" sz="2400" dirty="0" smtClean="0"/>
              <a:t> is a heat-resistant ore that can hold a strong electrical charge and is used in making the capacitors needed to produce touch screens for both smartphones and tablet computers. </a:t>
            </a:r>
          </a:p>
          <a:p>
            <a:endParaRPr lang="en-US" sz="1050" dirty="0" smtClean="0"/>
          </a:p>
          <a:p>
            <a:r>
              <a:rPr lang="en-US" sz="2400" dirty="0" err="1" smtClean="0"/>
              <a:t>Coltan</a:t>
            </a:r>
            <a:r>
              <a:rPr lang="en-US" sz="2400" dirty="0" smtClean="0"/>
              <a:t> is rare. Almost all the deposits are found in African countries such as the Democratic Republic of Congo. </a:t>
            </a:r>
            <a:endParaRPr lang="en-US" sz="2400" dirty="0" smtClean="0"/>
          </a:p>
          <a:p>
            <a:pPr lvl="1"/>
            <a:r>
              <a:rPr lang="en-US" sz="1600" dirty="0" smtClean="0"/>
              <a:t>Source</a:t>
            </a:r>
            <a:r>
              <a:rPr lang="en-US" sz="1600" dirty="0" smtClean="0"/>
              <a:t>: University of Waterloo Earth Sciences Museum (http://www.uwaterloo.ca/earth-sciences-museum)</a:t>
            </a:r>
            <a:endParaRPr lang="en-US" sz="1600" dirty="0"/>
          </a:p>
        </p:txBody>
      </p:sp>
      <p:pic>
        <p:nvPicPr>
          <p:cNvPr id="1027" name="Picture 3" descr="\\10.18.1.48\cvoprod\CEE\Books_Markpdf\ECONOMICS-131302\PowerPoints\ARt\HSE_Lesson01_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133600"/>
            <a:ext cx="3236913" cy="3252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018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Technologia’s</a:t>
            </a:r>
            <a:r>
              <a:rPr lang="en-US" dirty="0" smtClean="0"/>
              <a:t> PPF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Simulation of </a:t>
            </a:r>
            <a:r>
              <a:rPr lang="en-US" dirty="0" err="1" smtClean="0"/>
              <a:t>smartphone</a:t>
            </a:r>
            <a:r>
              <a:rPr lang="en-US" dirty="0" smtClean="0"/>
              <a:t>/tablet production</a:t>
            </a:r>
          </a:p>
          <a:p>
            <a:r>
              <a:rPr lang="en-US" dirty="0" smtClean="0"/>
              <a:t>Five students per team; each person can handle only one card at a time.</a:t>
            </a:r>
          </a:p>
          <a:p>
            <a:pPr lvl="1"/>
            <a:r>
              <a:rPr lang="en-US" dirty="0" smtClean="0"/>
              <a:t>Pull card from “</a:t>
            </a:r>
            <a:r>
              <a:rPr lang="en-US" dirty="0" err="1" smtClean="0"/>
              <a:t>coltan</a:t>
            </a:r>
            <a:r>
              <a:rPr lang="en-US" dirty="0" smtClean="0"/>
              <a:t>” box.</a:t>
            </a:r>
          </a:p>
          <a:p>
            <a:pPr lvl="1"/>
            <a:r>
              <a:rPr lang="en-US" dirty="0" smtClean="0"/>
              <a:t>Turn card to appropriate side.</a:t>
            </a:r>
          </a:p>
          <a:p>
            <a:pPr lvl="1"/>
            <a:r>
              <a:rPr lang="en-US" dirty="0" smtClean="0"/>
              <a:t>Pass to next person.</a:t>
            </a:r>
          </a:p>
          <a:p>
            <a:pPr lvl="1"/>
            <a:r>
              <a:rPr lang="en-US" dirty="0" smtClean="0"/>
              <a:t>Place in box with appropriate label.</a:t>
            </a:r>
          </a:p>
          <a:p>
            <a:pPr lvl="1"/>
            <a:r>
              <a:rPr lang="en-US" dirty="0" smtClean="0"/>
              <a:t>Repeat until </a:t>
            </a:r>
            <a:r>
              <a:rPr lang="en-US" dirty="0" err="1" smtClean="0"/>
              <a:t>coltan</a:t>
            </a:r>
            <a:r>
              <a:rPr lang="en-US" dirty="0" smtClean="0"/>
              <a:t> runs out.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4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/>
              <a:t>Technologia’s</a:t>
            </a:r>
            <a:r>
              <a:rPr lang="en-US" dirty="0" smtClean="0"/>
              <a:t> PPF </a:t>
            </a:r>
            <a:r>
              <a:rPr lang="en-US" cap="none" dirty="0" smtClean="0"/>
              <a:t>Simulation</a:t>
            </a:r>
            <a:endParaRPr lang="en-US" cap="none" dirty="0"/>
          </a:p>
        </p:txBody>
      </p:sp>
      <p:grpSp>
        <p:nvGrpSpPr>
          <p:cNvPr id="45" name="Group 44"/>
          <p:cNvGrpSpPr/>
          <p:nvPr/>
        </p:nvGrpSpPr>
        <p:grpSpPr>
          <a:xfrm>
            <a:off x="1752600" y="1369762"/>
            <a:ext cx="5562600" cy="4832918"/>
            <a:chOff x="1752600" y="1369762"/>
            <a:chExt cx="5562600" cy="4832918"/>
          </a:xfrm>
        </p:grpSpPr>
        <p:grpSp>
          <p:nvGrpSpPr>
            <p:cNvPr id="35" name="Group 34"/>
            <p:cNvGrpSpPr/>
            <p:nvPr/>
          </p:nvGrpSpPr>
          <p:grpSpPr>
            <a:xfrm>
              <a:off x="2521860" y="5105400"/>
              <a:ext cx="1516740" cy="1097280"/>
              <a:chOff x="2521860" y="5105400"/>
              <a:chExt cx="1516740" cy="1097280"/>
            </a:xfrm>
          </p:grpSpPr>
          <p:pic>
            <p:nvPicPr>
              <p:cNvPr id="36" name="Picture 5" descr="\\10.18.1.48\cvoprod\CEE\Books_Markpdf\ECONOMICS-131302\PowerPoints\ARt\Lesson-01-Box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21860" y="5105400"/>
                <a:ext cx="1516740" cy="1097280"/>
              </a:xfrm>
              <a:prstGeom prst="rect">
                <a:avLst/>
              </a:prstGeom>
              <a:noFill/>
            </p:spPr>
          </p:pic>
          <p:pic>
            <p:nvPicPr>
              <p:cNvPr id="37" name="Picture 7" descr="\\10.18.1.48\cvoprod\CEE\Books_Markpdf\ECONOMICS-131302\PowerPoints\ARt\HSE-Lesson-01-Table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48000" y="5549547"/>
                <a:ext cx="404813" cy="523875"/>
              </a:xfrm>
              <a:prstGeom prst="rect">
                <a:avLst/>
              </a:prstGeom>
              <a:noFill/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3860409" y="1369762"/>
              <a:ext cx="1516740" cy="1097280"/>
              <a:chOff x="3817260" y="1524000"/>
              <a:chExt cx="1516740" cy="1097280"/>
            </a:xfrm>
          </p:grpSpPr>
          <p:pic>
            <p:nvPicPr>
              <p:cNvPr id="39" name="Picture 5" descr="\\10.18.1.48\cvoprod\CEE\Books_Markpdf\ECONOMICS-131302\PowerPoints\ARt\Lesson-01-Box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7260" y="1524000"/>
                <a:ext cx="1516740" cy="1097280"/>
              </a:xfrm>
              <a:prstGeom prst="rect">
                <a:avLst/>
              </a:prstGeom>
              <a:noFill/>
            </p:spPr>
          </p:pic>
          <p:pic>
            <p:nvPicPr>
              <p:cNvPr id="40" name="Picture 10" descr="\\10.18.1.48\cvoprod\CEE\Books_Markpdf\ECONOMICS-131302\PowerPoints\ARt\HSE_Lesson01_Slide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19600" y="1969911"/>
                <a:ext cx="523875" cy="542925"/>
              </a:xfrm>
              <a:prstGeom prst="rect">
                <a:avLst/>
              </a:prstGeom>
              <a:noFill/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1752600" y="1676400"/>
              <a:ext cx="5562600" cy="3657600"/>
              <a:chOff x="1752600" y="1676400"/>
              <a:chExt cx="5562600" cy="3657600"/>
            </a:xfrm>
          </p:grpSpPr>
          <p:pic>
            <p:nvPicPr>
              <p:cNvPr id="48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52800" y="17526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49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67000" y="22098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50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57400" y="27432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52600" y="35814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52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33600" y="44196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53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18194" y="44196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99194" y="35814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55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05600" y="25908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56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96000" y="21336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57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34000" y="1676400"/>
                <a:ext cx="416006" cy="914400"/>
              </a:xfrm>
              <a:prstGeom prst="rect">
                <a:avLst/>
              </a:prstGeom>
              <a:noFill/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5112660" y="5105400"/>
              <a:ext cx="1516740" cy="1097280"/>
              <a:chOff x="5112660" y="5105400"/>
              <a:chExt cx="1516740" cy="1097280"/>
            </a:xfrm>
          </p:grpSpPr>
          <p:pic>
            <p:nvPicPr>
              <p:cNvPr id="33" name="Picture 5" descr="\\10.18.1.48\cvoprod\CEE\Books_Markpdf\ECONOMICS-131302\PowerPoints\ARt\Lesson-01-Box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12660" y="5105400"/>
                <a:ext cx="1516740" cy="1097280"/>
              </a:xfrm>
              <a:prstGeom prst="rect">
                <a:avLst/>
              </a:prstGeom>
              <a:noFill/>
            </p:spPr>
          </p:pic>
          <p:pic>
            <p:nvPicPr>
              <p:cNvPr id="34" name="Picture 6" descr="\\10.18.1.48\cvoprod\CEE\Books_Markpdf\ECONOMICS-131302\PowerPoints\ARt\HSE-Lesson-01-smartphon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91200" y="5562600"/>
                <a:ext cx="244917" cy="46355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24714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/>
              <a:t>Technologia’s</a:t>
            </a:r>
            <a:r>
              <a:rPr lang="en-US" dirty="0" smtClean="0"/>
              <a:t> PPF </a:t>
            </a:r>
            <a:r>
              <a:rPr lang="en-US" cap="none" dirty="0" smtClean="0"/>
              <a:t>Simulation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6534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ade Gothic LT Std Cn" pitchFamily="34" charset="0"/>
              </a:rPr>
              <a:t>First person pulls a card and turns it to “Tablet”</a:t>
            </a:r>
            <a:endParaRPr lang="en-US" dirty="0">
              <a:latin typeface="Trade Gothic LT Std Cn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521860" y="1369762"/>
            <a:ext cx="4793340" cy="4832918"/>
            <a:chOff x="2521860" y="1369762"/>
            <a:chExt cx="4793340" cy="4832918"/>
          </a:xfrm>
        </p:grpSpPr>
        <p:grpSp>
          <p:nvGrpSpPr>
            <p:cNvPr id="50" name="Group 49"/>
            <p:cNvGrpSpPr/>
            <p:nvPr/>
          </p:nvGrpSpPr>
          <p:grpSpPr>
            <a:xfrm>
              <a:off x="5112660" y="5105400"/>
              <a:ext cx="1516740" cy="1097280"/>
              <a:chOff x="5112660" y="5105400"/>
              <a:chExt cx="1516740" cy="1097280"/>
            </a:xfrm>
          </p:grpSpPr>
          <p:pic>
            <p:nvPicPr>
              <p:cNvPr id="51" name="Picture 5" descr="\\10.18.1.48\cvoprod\CEE\Books_Markpdf\ECONOMICS-131302\PowerPoints\ARt\Lesson-01-Box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12660" y="5105400"/>
                <a:ext cx="1516740" cy="1097280"/>
              </a:xfrm>
              <a:prstGeom prst="rect">
                <a:avLst/>
              </a:prstGeom>
              <a:noFill/>
            </p:spPr>
          </p:pic>
          <p:pic>
            <p:nvPicPr>
              <p:cNvPr id="52" name="Picture 6" descr="\\10.18.1.48\cvoprod\CEE\Books_Markpdf\ECONOMICS-131302\PowerPoints\ARt\HSE-Lesson-01-smartphon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91200" y="5562600"/>
                <a:ext cx="244917" cy="463550"/>
              </a:xfrm>
              <a:prstGeom prst="rect">
                <a:avLst/>
              </a:prstGeom>
              <a:noFill/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2521860" y="5105400"/>
              <a:ext cx="1516740" cy="1097280"/>
              <a:chOff x="2521860" y="5105400"/>
              <a:chExt cx="1516740" cy="1097280"/>
            </a:xfrm>
          </p:grpSpPr>
          <p:pic>
            <p:nvPicPr>
              <p:cNvPr id="54" name="Picture 5" descr="\\10.18.1.48\cvoprod\CEE\Books_Markpdf\ECONOMICS-131302\PowerPoints\ARt\Lesson-01-Box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21860" y="5105400"/>
                <a:ext cx="1516740" cy="1097280"/>
              </a:xfrm>
              <a:prstGeom prst="rect">
                <a:avLst/>
              </a:prstGeom>
              <a:noFill/>
            </p:spPr>
          </p:pic>
          <p:pic>
            <p:nvPicPr>
              <p:cNvPr id="56" name="Picture 7" descr="\\10.18.1.48\cvoprod\CEE\Books_Markpdf\ECONOMICS-131302\PowerPoints\ARt\HSE-Lesson-01-Tablet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8000" y="5549547"/>
                <a:ext cx="404813" cy="523875"/>
              </a:xfrm>
              <a:prstGeom prst="rect">
                <a:avLst/>
              </a:prstGeom>
              <a:noFill/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3860409" y="1369762"/>
              <a:ext cx="1516740" cy="1097280"/>
              <a:chOff x="3817260" y="1524000"/>
              <a:chExt cx="1516740" cy="1097280"/>
            </a:xfrm>
          </p:grpSpPr>
          <p:pic>
            <p:nvPicPr>
              <p:cNvPr id="58" name="Picture 5" descr="\\10.18.1.48\cvoprod\CEE\Books_Markpdf\ECONOMICS-131302\PowerPoints\ARt\Lesson-01-Box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7260" y="1524000"/>
                <a:ext cx="1516740" cy="1097280"/>
              </a:xfrm>
              <a:prstGeom prst="rect">
                <a:avLst/>
              </a:prstGeom>
              <a:noFill/>
            </p:spPr>
          </p:pic>
          <p:pic>
            <p:nvPicPr>
              <p:cNvPr id="64" name="Picture 10" descr="\\10.18.1.48\cvoprod\CEE\Books_Markpdf\ECONOMICS-131302\PowerPoints\ARt\HSE_Lesson01_Slide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19600" y="1969911"/>
                <a:ext cx="523875" cy="542925"/>
              </a:xfrm>
              <a:prstGeom prst="rect">
                <a:avLst/>
              </a:prstGeom>
              <a:noFill/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2667000" y="1676400"/>
              <a:ext cx="4648200" cy="3657600"/>
              <a:chOff x="2667000" y="1676400"/>
              <a:chExt cx="4648200" cy="3657600"/>
            </a:xfrm>
          </p:grpSpPr>
          <p:pic>
            <p:nvPicPr>
              <p:cNvPr id="55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67000" y="22098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8194" y="44196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60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99194" y="35814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61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05600" y="25908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62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96000" y="21336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63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34000" y="1676400"/>
                <a:ext cx="416006" cy="914400"/>
              </a:xfrm>
              <a:prstGeom prst="rect">
                <a:avLst/>
              </a:prstGeom>
              <a:noFill/>
            </p:spPr>
          </p:pic>
        </p:grpSp>
        <p:pic>
          <p:nvPicPr>
            <p:cNvPr id="38" name="Picture 3" descr="\\10.18.1.48\cvoprod\CEE\Input\ECONOMICS-131302\Graphics\Rendered art -design team\Lesson_1-2\Jpg\Lesson-01-Tablet.jpg"/>
            <p:cNvPicPr>
              <a:picLocks noChangeAspect="1" noChangeArrowheads="1"/>
            </p:cNvPicPr>
            <p:nvPr/>
          </p:nvPicPr>
          <p:blipFill>
            <a:blip r:embed="rId7" cstate="print"/>
            <a:srcRect l="23504" t="2167" r="23106" b="2346"/>
            <a:stretch>
              <a:fillRect/>
            </a:stretch>
          </p:blipFill>
          <p:spPr bwMode="auto">
            <a:xfrm>
              <a:off x="3359504" y="1905000"/>
              <a:ext cx="602896" cy="762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42788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/>
              <a:t>Technologia’s</a:t>
            </a:r>
            <a:r>
              <a:rPr lang="en-US" dirty="0" smtClean="0"/>
              <a:t> PPF </a:t>
            </a:r>
            <a:r>
              <a:rPr lang="en-US" cap="none" dirty="0" smtClean="0"/>
              <a:t>Simulation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153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ade Gothic LT Std Cn" pitchFamily="34" charset="0"/>
              </a:rPr>
              <a:t>Passes the card down the line …</a:t>
            </a:r>
            <a:endParaRPr lang="en-US" dirty="0">
              <a:latin typeface="Trade Gothic LT Std Cn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752600" y="1369762"/>
            <a:ext cx="5562600" cy="4832918"/>
            <a:chOff x="1752600" y="1369762"/>
            <a:chExt cx="5562600" cy="4832918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529024" y="2800205"/>
              <a:ext cx="1052073" cy="1210572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2521860" y="5105400"/>
              <a:ext cx="1516740" cy="1097280"/>
              <a:chOff x="2521860" y="5105400"/>
              <a:chExt cx="1516740" cy="1097280"/>
            </a:xfrm>
          </p:grpSpPr>
          <p:pic>
            <p:nvPicPr>
              <p:cNvPr id="33" name="Picture 5" descr="\\10.18.1.48\cvoprod\CEE\Books_Markpdf\ECONOMICS-131302\PowerPoints\ARt\Lesson-01-Box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21860" y="5105400"/>
                <a:ext cx="1516740" cy="1097280"/>
              </a:xfrm>
              <a:prstGeom prst="rect">
                <a:avLst/>
              </a:prstGeom>
              <a:noFill/>
            </p:spPr>
          </p:pic>
          <p:pic>
            <p:nvPicPr>
              <p:cNvPr id="48" name="Picture 7" descr="\\10.18.1.48\cvoprod\CEE\Books_Markpdf\ECONOMICS-131302\PowerPoints\ARt\HSE-Lesson-01-Table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48000" y="5549547"/>
                <a:ext cx="404813" cy="523875"/>
              </a:xfrm>
              <a:prstGeom prst="rect">
                <a:avLst/>
              </a:prstGeom>
              <a:noFill/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3860409" y="1369762"/>
              <a:ext cx="1516740" cy="1097280"/>
              <a:chOff x="3817260" y="1524000"/>
              <a:chExt cx="1516740" cy="1097280"/>
            </a:xfrm>
          </p:grpSpPr>
          <p:pic>
            <p:nvPicPr>
              <p:cNvPr id="54" name="Picture 5" descr="\\10.18.1.48\cvoprod\CEE\Books_Markpdf\ECONOMICS-131302\PowerPoints\ARt\Lesson-01-Box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7260" y="1524000"/>
                <a:ext cx="1516740" cy="1097280"/>
              </a:xfrm>
              <a:prstGeom prst="rect">
                <a:avLst/>
              </a:prstGeom>
              <a:noFill/>
            </p:spPr>
          </p:pic>
          <p:pic>
            <p:nvPicPr>
              <p:cNvPr id="55" name="Picture 10" descr="\\10.18.1.48\cvoprod\CEE\Books_Markpdf\ECONOMICS-131302\PowerPoints\ARt\HSE_Lesson01_Slide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19600" y="1969911"/>
                <a:ext cx="523875" cy="542925"/>
              </a:xfrm>
              <a:prstGeom prst="rect">
                <a:avLst/>
              </a:prstGeom>
              <a:noFill/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1752600" y="1676400"/>
              <a:ext cx="5562600" cy="3657600"/>
              <a:chOff x="1752600" y="1676400"/>
              <a:chExt cx="5562600" cy="3657600"/>
            </a:xfrm>
          </p:grpSpPr>
          <p:pic>
            <p:nvPicPr>
              <p:cNvPr id="34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5200" y="16764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35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67000" y="22098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36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57400" y="27432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37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52600" y="35814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38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33600" y="44196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39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18194" y="44196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99194" y="35814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41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05600" y="25908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96000" y="2133600"/>
                <a:ext cx="416006" cy="91440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\\10.18.1.48\cvoprod\CEE\Books_Markpdf\ECONOMICS-131302\PowerPoints\ARt\Generic-Stck-Figur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34000" y="1676400"/>
                <a:ext cx="416006" cy="914400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5112660" y="5105400"/>
              <a:ext cx="1516740" cy="1097280"/>
              <a:chOff x="5112660" y="5105400"/>
              <a:chExt cx="1516740" cy="1097280"/>
            </a:xfrm>
          </p:grpSpPr>
          <p:pic>
            <p:nvPicPr>
              <p:cNvPr id="27" name="Picture 5" descr="\\10.18.1.48\cvoprod\CEE\Books_Markpdf\ECONOMICS-131302\PowerPoints\ARt\Lesson-01-Box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12660" y="5105400"/>
                <a:ext cx="1516740" cy="1097280"/>
              </a:xfrm>
              <a:prstGeom prst="rect">
                <a:avLst/>
              </a:prstGeom>
              <a:noFill/>
            </p:spPr>
          </p:pic>
          <p:pic>
            <p:nvPicPr>
              <p:cNvPr id="31" name="Picture 6" descr="\\10.18.1.48\cvoprod\CEE\Books_Markpdf\ECONOMICS-131302\PowerPoints\ARt\HSE-Lesson-01-smartphon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91200" y="5562600"/>
                <a:ext cx="244917" cy="46355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11664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848600" cy="6858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Table 1.1: S</a:t>
            </a:r>
            <a:r>
              <a:rPr lang="en-US" sz="1800" cap="none" dirty="0" smtClean="0"/>
              <a:t>martphone and Tablet Computer Production Possibilities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63504188"/>
              </p:ext>
            </p:extLst>
          </p:nvPr>
        </p:nvGraphicFramePr>
        <p:xfrm>
          <a:off x="914401" y="2057400"/>
          <a:ext cx="7315201" cy="3672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6127"/>
                <a:gridCol w="2607398"/>
                <a:gridCol w="3331676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rade Gothic LT Std Cn" pitchFamily="34" charset="0"/>
                        </a:rPr>
                        <a:t>Round (point)</a:t>
                      </a:r>
                      <a:endParaRPr lang="en-US" sz="2000" dirty="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effectLst/>
                          <a:latin typeface="Trade Gothic LT Std Cn" pitchFamily="34" charset="0"/>
                        </a:rPr>
                        <a:t>Number</a:t>
                      </a:r>
                      <a:r>
                        <a:rPr lang="en-US" sz="2000" baseline="0" dirty="0" smtClean="0">
                          <a:effectLst/>
                          <a:latin typeface="Trade Gothic LT Std Cn" pitchFamily="34" charset="0"/>
                        </a:rPr>
                        <a:t> of</a:t>
                      </a:r>
                      <a:r>
                        <a:rPr lang="en-US" sz="2000" dirty="0" smtClean="0">
                          <a:effectLst/>
                          <a:latin typeface="Trade Gothic LT Std Cn" pitchFamily="34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rade Gothic LT Std Cn" pitchFamily="34" charset="0"/>
                        </a:rPr>
                        <a:t>smartphones</a:t>
                      </a:r>
                      <a:endParaRPr lang="en-US" sz="2000" dirty="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effectLst/>
                          <a:latin typeface="Trade Gothic LT Std Cn" pitchFamily="34" charset="0"/>
                        </a:rPr>
                        <a:t>Number</a:t>
                      </a:r>
                      <a:r>
                        <a:rPr lang="en-US" sz="2000" baseline="0" dirty="0" smtClean="0">
                          <a:effectLst/>
                          <a:latin typeface="Trade Gothic LT Std Cn" pitchFamily="34" charset="0"/>
                        </a:rPr>
                        <a:t> of</a:t>
                      </a:r>
                      <a:r>
                        <a:rPr lang="en-US" sz="2000" dirty="0" smtClean="0">
                          <a:effectLst/>
                          <a:latin typeface="Trade Gothic LT Std Cn" pitchFamily="34" charset="0"/>
                        </a:rPr>
                        <a:t> tablet computers</a:t>
                      </a:r>
                      <a:endParaRPr lang="en-US" sz="2000" dirty="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>
                    <a:solidFill>
                      <a:srgbClr val="E4701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Trade Gothic LT Std Cn" pitchFamily="34" charset="0"/>
                        </a:rPr>
                        <a:t>1 (A)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rade Gothic LT Std Cn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rade Gothic LT Std Cn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>
                        <a:alpha val="70000"/>
                      </a:srgb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Trade Gothic LT Std Cn" pitchFamily="34" charset="0"/>
                        </a:rPr>
                        <a:t>2 (B)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rade Gothic LT Std Cn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rade Gothic LT Std Cn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>
                        <a:alpha val="25000"/>
                      </a:srgb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Trade Gothic LT Std Cn" pitchFamily="34" charset="0"/>
                        </a:rPr>
                        <a:t>3 (C)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rade Gothic LT Std Cn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rade Gothic LT Std Cn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>
                        <a:alpha val="70000"/>
                      </a:srgb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Trade Gothic LT Std Cn" pitchFamily="34" charset="0"/>
                        </a:rPr>
                        <a:t>4 (D)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rade Gothic LT Std Cn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rade Gothic LT Std Cn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>
                        <a:alpha val="25000"/>
                      </a:srgb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Trade Gothic LT Std Cn" pitchFamily="34" charset="0"/>
                        </a:rPr>
                        <a:t>5 (E)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rade Gothic LT Std Cn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7327" marR="47327" marT="0" marB="0" anchor="ctr">
                    <a:solidFill>
                      <a:srgbClr val="E4701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rade Gothic LT Std Cn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7327" marR="47327" marT="0" marB="0" anchor="ctr">
                    <a:solidFill>
                      <a:srgbClr val="E4701E">
                        <a:alpha val="70000"/>
                      </a:srgb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Trade Gothic LT Std Cn" pitchFamily="34" charset="0"/>
                        </a:rPr>
                        <a:t>6 (F)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Trade Gothic LT Std Cn" pitchFamily="34" charset="0"/>
                        </a:rPr>
                        <a:t> </a:t>
                      </a:r>
                      <a:endParaRPr lang="en-US" sz="200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rade Gothic LT Std Cn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rade Gothic LT Std Cn" pitchFamily="34" charset="0"/>
                        <a:ea typeface="Calibri"/>
                        <a:cs typeface="Times New Roman"/>
                      </a:endParaRPr>
                    </a:p>
                  </a:txBody>
                  <a:tcPr marL="47327" marR="47327" marT="0" marB="0" anchor="ctr">
                    <a:solidFill>
                      <a:srgbClr val="E4701E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78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Technologia’s</a:t>
            </a:r>
            <a:r>
              <a:rPr lang="en-US" dirty="0" smtClean="0"/>
              <a:t> </a:t>
            </a:r>
            <a:r>
              <a:rPr lang="en-US" dirty="0"/>
              <a:t>PPF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37764" y="1676400"/>
            <a:ext cx="5020236" cy="3950732"/>
            <a:chOff x="1837764" y="1676400"/>
            <a:chExt cx="5020236" cy="3950732"/>
          </a:xfrm>
        </p:grpSpPr>
        <p:sp>
          <p:nvSpPr>
            <p:cNvPr id="3" name="TextBox 2"/>
            <p:cNvSpPr txBox="1"/>
            <p:nvPr/>
          </p:nvSpPr>
          <p:spPr>
            <a:xfrm>
              <a:off x="4191000" y="5257800"/>
              <a:ext cx="761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rade Gothic LT Std Cn" pitchFamily="34" charset="0"/>
                </a:rPr>
                <a:t>Tablets</a:t>
              </a:r>
              <a:endParaRPr lang="en-US" dirty="0">
                <a:latin typeface="Trade Gothic LT Std Cn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397900" y="310686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rade Gothic LT Std Cn" pitchFamily="34" charset="0"/>
                </a:rPr>
                <a:t>Smartphones</a:t>
              </a:r>
              <a:endParaRPr lang="en-US" dirty="0">
                <a:latin typeface="Trade Gothic LT Std Cn" pitchFamily="34" charset="0"/>
              </a:endParaRPr>
            </a:p>
          </p:txBody>
        </p:sp>
        <p:graphicFrame>
          <p:nvGraphicFramePr>
            <p:cNvPr id="10" name="Chart 9"/>
            <p:cNvGraphicFramePr/>
            <p:nvPr/>
          </p:nvGraphicFramePr>
          <p:xfrm>
            <a:off x="2286000" y="1676400"/>
            <a:ext cx="4572000" cy="350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3962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Technologia’s</a:t>
            </a:r>
            <a:r>
              <a:rPr lang="en-US" dirty="0" smtClean="0"/>
              <a:t> </a:t>
            </a:r>
            <a:r>
              <a:rPr lang="en-US" dirty="0"/>
              <a:t>PPF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1"/>
            <a:ext cx="27432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 in the amount of </a:t>
            </a:r>
            <a:r>
              <a:rPr lang="en-US" dirty="0" err="1" smtClean="0"/>
              <a:t>coltan</a:t>
            </a:r>
            <a:r>
              <a:rPr lang="en-US" dirty="0" smtClean="0"/>
              <a:t> available for production</a:t>
            </a:r>
          </a:p>
          <a:p>
            <a:endParaRPr lang="en-US" sz="1800" dirty="0" smtClean="0"/>
          </a:p>
          <a:p>
            <a:r>
              <a:rPr lang="en-US" dirty="0" smtClean="0"/>
              <a:t>PPF shifts “out,” away from the origin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9600" y="1524000"/>
            <a:ext cx="5410200" cy="4255532"/>
            <a:chOff x="609600" y="1524000"/>
            <a:chExt cx="5410200" cy="4255532"/>
          </a:xfrm>
        </p:grpSpPr>
        <p:graphicFrame>
          <p:nvGraphicFramePr>
            <p:cNvPr id="13" name="Chart 12"/>
            <p:cNvGraphicFramePr/>
            <p:nvPr/>
          </p:nvGraphicFramePr>
          <p:xfrm>
            <a:off x="838200" y="1524000"/>
            <a:ext cx="51816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Straight Arrow Connector 5"/>
            <p:cNvCxnSpPr/>
            <p:nvPr/>
          </p:nvCxnSpPr>
          <p:spPr>
            <a:xfrm flipV="1">
              <a:off x="1828800" y="2438400"/>
              <a:ext cx="505968" cy="649567"/>
            </a:xfrm>
            <a:prstGeom prst="straightConnector1">
              <a:avLst/>
            </a:prstGeom>
            <a:ln w="41275">
              <a:solidFill>
                <a:srgbClr val="E4701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352800" y="3657600"/>
              <a:ext cx="609600" cy="661988"/>
            </a:xfrm>
            <a:prstGeom prst="straightConnector1">
              <a:avLst/>
            </a:prstGeom>
            <a:ln w="41275">
              <a:solidFill>
                <a:srgbClr val="E4701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169736" y="3223405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rade Gothic LT Std Cn" pitchFamily="34" charset="0"/>
                </a:rPr>
                <a:t>Smartphones</a:t>
              </a:r>
              <a:endParaRPr lang="en-US" dirty="0">
                <a:latin typeface="Trade Gothic LT Std Cn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63278" y="5410200"/>
              <a:ext cx="761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rade Gothic LT Std Cn" pitchFamily="34" charset="0"/>
                </a:rPr>
                <a:t>Tablets</a:t>
              </a:r>
              <a:endParaRPr lang="en-US" dirty="0">
                <a:latin typeface="Trade Gothic LT Std Cn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553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281</Words>
  <Application>Microsoft Office PowerPoint</Application>
  <PresentationFormat>On-screen Show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Trade Gothic LT Std Extended</vt:lpstr>
      <vt:lpstr>Trade Gothic LT Std Cn</vt:lpstr>
      <vt:lpstr>Calibri</vt:lpstr>
      <vt:lpstr>Times New Roman</vt:lpstr>
      <vt:lpstr>Trade Gothic LT Std</vt:lpstr>
      <vt:lpstr>Office Theme</vt:lpstr>
      <vt:lpstr>Technologia</vt:lpstr>
      <vt:lpstr>Coltan</vt:lpstr>
      <vt:lpstr>Technologia’s PPF</vt:lpstr>
      <vt:lpstr>Technologia’s PPF Simulation</vt:lpstr>
      <vt:lpstr>Technologia’s PPF Simulation</vt:lpstr>
      <vt:lpstr>Technologia’s PPF Simulation</vt:lpstr>
      <vt:lpstr>Table 1.1: Smartphone and Tablet Computer Production Possibilities</vt:lpstr>
      <vt:lpstr>Technologia’s PPF</vt:lpstr>
      <vt:lpstr>Technologia’s PPF</vt:lpstr>
      <vt:lpstr>Technologia’s PPF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coedefault</dc:creator>
  <cp:lastModifiedBy>bodducherlag</cp:lastModifiedBy>
  <cp:revision>160</cp:revision>
  <dcterms:created xsi:type="dcterms:W3CDTF">2014-02-12T22:53:14Z</dcterms:created>
  <dcterms:modified xsi:type="dcterms:W3CDTF">2014-06-17T13:14:42Z</dcterms:modified>
</cp:coreProperties>
</file>