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1"/>
  </p:sldMasterIdLst>
  <p:sldIdLst>
    <p:sldId id="256" r:id="rId2"/>
    <p:sldId id="258" r:id="rId3"/>
    <p:sldId id="259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 Talvacchio" initials="AMT" lastIdx="11" clrIdx="0"/>
  <p:cmAuthor id="1" name="Kevin Gotchet" initials="KG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4701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D1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9"/>
            <c:spPr>
              <a:solidFill>
                <a:srgbClr val="E4701E"/>
              </a:solidFill>
              <a:ln>
                <a:solidFill>
                  <a:srgbClr val="E4701E"/>
                </a:solidFill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</c:numCache>
            </c:numRef>
          </c:cat>
          <c:val>
            <c:numRef>
              <c:f>Sheet1!$B$2:$B$10</c:f>
              <c:numCache>
                <c:formatCode>0.00</c:formatCode>
                <c:ptCount val="9"/>
                <c:pt idx="1">
                  <c:v>2</c:v>
                </c:pt>
                <c:pt idx="3">
                  <c:v>1</c:v>
                </c:pt>
                <c:pt idx="4">
                  <c:v>0.5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D2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7"/>
            <c:spPr>
              <a:solidFill>
                <a:srgbClr val="E4701E"/>
              </a:solidFill>
              <a:ln>
                <a:solidFill>
                  <a:srgbClr val="E4701E"/>
                </a:solidFill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</c:numCache>
            </c:numRef>
          </c:cat>
          <c:val>
            <c:numRef>
              <c:f>Sheet1!$C$2:$C$10</c:f>
              <c:numCache>
                <c:formatCode>0.00</c:formatCode>
                <c:ptCount val="9"/>
                <c:pt idx="3">
                  <c:v>2</c:v>
                </c:pt>
                <c:pt idx="5">
                  <c:v>1</c:v>
                </c:pt>
                <c:pt idx="6">
                  <c:v>0.5</c:v>
                </c:pt>
              </c:numCache>
            </c:numRef>
          </c:val>
        </c:ser>
        <c:marker val="1"/>
        <c:axId val="56712576"/>
        <c:axId val="56727040"/>
      </c:lineChart>
      <c:catAx>
        <c:axId val="56712576"/>
        <c:scaling>
          <c:orientation val="minMax"/>
        </c:scaling>
        <c:axPos val="b"/>
        <c:numFmt formatCode="General" sourceLinked="1"/>
        <c:majorTickMark val="none"/>
        <c:minorTickMark val="out"/>
        <c:tickLblPos val="nextTo"/>
        <c:crossAx val="56727040"/>
        <c:crosses val="autoZero"/>
        <c:lblAlgn val="ctr"/>
        <c:lblOffset val="100"/>
      </c:catAx>
      <c:valAx>
        <c:axId val="56727040"/>
        <c:scaling>
          <c:orientation val="minMax"/>
          <c:max val="4"/>
          <c:min val="0"/>
        </c:scaling>
        <c:axPos val="l"/>
        <c:numFmt formatCode="0.00" sourceLinked="1"/>
        <c:tickLblPos val="nextTo"/>
        <c:crossAx val="567125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>
        <c:manualLayout>
          <c:layoutTarget val="inner"/>
          <c:xMode val="edge"/>
          <c:yMode val="edge"/>
          <c:x val="8.889583333333366E-2"/>
          <c:y val="4.8421751968503901E-2"/>
          <c:w val="0.88818749999999957"/>
          <c:h val="0.83004699803149695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D1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9"/>
            <c:spPr>
              <a:solidFill>
                <a:srgbClr val="E4701E"/>
              </a:solidFill>
              <a:ln>
                <a:solidFill>
                  <a:srgbClr val="E4701E"/>
                </a:solidFill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</c:numCache>
            </c:numRef>
          </c:cat>
          <c:val>
            <c:numRef>
              <c:f>Sheet1!$B$2:$B$10</c:f>
              <c:numCache>
                <c:formatCode>0.00</c:formatCode>
                <c:ptCount val="9"/>
                <c:pt idx="2">
                  <c:v>0.5</c:v>
                </c:pt>
                <c:pt idx="3">
                  <c:v>1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D2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7"/>
            <c:spPr>
              <a:solidFill>
                <a:srgbClr val="E4701E"/>
              </a:solidFill>
              <a:ln>
                <a:solidFill>
                  <a:srgbClr val="E4701E"/>
                </a:solidFill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</c:numCache>
            </c:numRef>
          </c:cat>
          <c:val>
            <c:numRef>
              <c:f>Sheet1!$C$2:$C$10</c:f>
              <c:numCache>
                <c:formatCode>0.00</c:formatCode>
                <c:ptCount val="9"/>
                <c:pt idx="3">
                  <c:v>0.5</c:v>
                </c:pt>
                <c:pt idx="4">
                  <c:v>1</c:v>
                </c:pt>
                <c:pt idx="6">
                  <c:v>2</c:v>
                </c:pt>
              </c:numCache>
            </c:numRef>
          </c:val>
        </c:ser>
        <c:marker val="1"/>
        <c:axId val="75217920"/>
        <c:axId val="75223808"/>
      </c:lineChart>
      <c:catAx>
        <c:axId val="75217920"/>
        <c:scaling>
          <c:orientation val="minMax"/>
        </c:scaling>
        <c:axPos val="b"/>
        <c:numFmt formatCode="General" sourceLinked="1"/>
        <c:majorTickMark val="none"/>
        <c:minorTickMark val="out"/>
        <c:tickLblPos val="nextTo"/>
        <c:crossAx val="75223808"/>
        <c:crosses val="autoZero"/>
        <c:lblAlgn val="ctr"/>
        <c:lblOffset val="100"/>
      </c:catAx>
      <c:valAx>
        <c:axId val="75223808"/>
        <c:scaling>
          <c:orientation val="minMax"/>
          <c:max val="4"/>
          <c:min val="0"/>
        </c:scaling>
        <c:axPos val="l"/>
        <c:numFmt formatCode="0.00" sourceLinked="1"/>
        <c:tickLblPos val="nextTo"/>
        <c:crossAx val="752179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0.6125</cdr:x>
      <cdr:y>0.8</cdr:y>
    </cdr:from>
    <cdr:to>
      <cdr:x>0.6875</cdr:x>
      <cdr:y>0.875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33800" y="3251200"/>
          <a:ext cx="4572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latin typeface="+mj-lt"/>
            </a:rPr>
            <a:t>D1</a:t>
          </a:r>
          <a:endParaRPr lang="en-GB" sz="12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0.2375</cdr:x>
      <cdr:y>0.375</cdr:y>
    </cdr:from>
    <cdr:to>
      <cdr:x>0.2875</cdr:x>
      <cdr:y>0.46875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47800" y="1524000"/>
          <a:ext cx="304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A</a:t>
          </a:r>
          <a:endParaRPr lang="en-GB" sz="1400" b="1" dirty="0"/>
        </a:p>
      </cdr:txBody>
    </cdr:sp>
  </cdr:relSizeAnchor>
  <cdr:relSizeAnchor xmlns:cdr="http://schemas.openxmlformats.org/drawingml/2006/chartDrawing">
    <cdr:from>
      <cdr:x>0.4375</cdr:x>
      <cdr:y>0.375</cdr:y>
    </cdr:from>
    <cdr:to>
      <cdr:x>0.5</cdr:x>
      <cdr:y>0.46875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667000" y="1524000"/>
          <a:ext cx="381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B</a:t>
          </a:r>
          <a:endParaRPr lang="en-GB" sz="1400" b="1" dirty="0"/>
        </a:p>
      </cdr:txBody>
    </cdr:sp>
  </cdr:relSizeAnchor>
  <cdr:relSizeAnchor xmlns:cdr="http://schemas.openxmlformats.org/drawingml/2006/chartDrawing">
    <cdr:from>
      <cdr:x>0.425</cdr:x>
      <cdr:y>0.58125</cdr:y>
    </cdr:from>
    <cdr:to>
      <cdr:x>0.4875</cdr:x>
      <cdr:y>0.675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90800" y="2362200"/>
          <a:ext cx="381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C</a:t>
          </a:r>
          <a:endParaRPr lang="en-GB" sz="1400" b="1" dirty="0"/>
        </a:p>
      </cdr:txBody>
    </cdr:sp>
  </cdr:relSizeAnchor>
  <cdr:relSizeAnchor xmlns:cdr="http://schemas.openxmlformats.org/drawingml/2006/chartDrawing">
    <cdr:from>
      <cdr:x>0.625</cdr:x>
      <cdr:y>0.58125</cdr:y>
    </cdr:from>
    <cdr:to>
      <cdr:x>0.6875</cdr:x>
      <cdr:y>0.675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810000" y="2362200"/>
          <a:ext cx="381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D</a:t>
          </a:r>
          <a:endParaRPr lang="en-GB" sz="1400" b="1" dirty="0"/>
        </a:p>
      </cdr:txBody>
    </cdr:sp>
  </cdr:relSizeAnchor>
  <cdr:relSizeAnchor xmlns:cdr="http://schemas.openxmlformats.org/drawingml/2006/chartDrawing">
    <cdr:from>
      <cdr:x>0.525</cdr:x>
      <cdr:y>0.69375</cdr:y>
    </cdr:from>
    <cdr:to>
      <cdr:x>0.5875</cdr:x>
      <cdr:y>0.7875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200400" y="2819400"/>
          <a:ext cx="381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E</a:t>
          </a:r>
          <a:endParaRPr lang="en-GB" sz="1400" b="1" dirty="0"/>
        </a:p>
      </cdr:txBody>
    </cdr:sp>
  </cdr:relSizeAnchor>
  <cdr:relSizeAnchor xmlns:cdr="http://schemas.openxmlformats.org/drawingml/2006/chartDrawing">
    <cdr:from>
      <cdr:x>0.7375</cdr:x>
      <cdr:y>0.69375</cdr:y>
    </cdr:from>
    <cdr:to>
      <cdr:x>0.8</cdr:x>
      <cdr:y>0.7875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495800" y="2819400"/>
          <a:ext cx="381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F</a:t>
          </a:r>
          <a:endParaRPr lang="en-GB" sz="1400" b="1" dirty="0"/>
        </a:p>
      </cdr:txBody>
    </cdr:sp>
  </cdr:relSizeAnchor>
  <cdr:relSizeAnchor xmlns:cdr="http://schemas.openxmlformats.org/drawingml/2006/chartDrawing">
    <cdr:from>
      <cdr:x>0.8</cdr:x>
      <cdr:y>0.8</cdr:y>
    </cdr:from>
    <cdr:to>
      <cdr:x>0.875</cdr:x>
      <cdr:y>0.875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876800" y="3251200"/>
          <a:ext cx="4572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latin typeface="+mj-lt"/>
            </a:rPr>
            <a:t>D2</a:t>
          </a:r>
          <a:endParaRPr lang="en-GB" sz="1200" b="1" dirty="0">
            <a:latin typeface="+mj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0.7875</cdr:x>
      <cdr:y>0.2</cdr:y>
    </cdr:from>
    <cdr:to>
      <cdr:x>0.85</cdr:x>
      <cdr:y>0.275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00600" y="812800"/>
          <a:ext cx="381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latin typeface="+mj-lt"/>
            </a:rPr>
            <a:t>S1</a:t>
          </a:r>
          <a:endParaRPr lang="en-GB" sz="12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0.925</cdr:x>
      <cdr:y>0.25625</cdr:y>
    </cdr:from>
    <cdr:to>
      <cdr:x>1</cdr:x>
      <cdr:y>0.35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638800" y="1041400"/>
          <a:ext cx="457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latin typeface="+mj-lt"/>
            </a:rPr>
            <a:t>S2</a:t>
          </a:r>
          <a:endParaRPr lang="en-GB" sz="12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0.6</cdr:x>
      <cdr:y>0.36875</cdr:y>
    </cdr:from>
    <cdr:to>
      <cdr:x>0.65</cdr:x>
      <cdr:y>0.4625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57600" y="1498600"/>
          <a:ext cx="304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A</a:t>
          </a:r>
          <a:endParaRPr lang="en-GB" sz="1400" b="1" dirty="0"/>
        </a:p>
      </cdr:txBody>
    </cdr:sp>
  </cdr:relSizeAnchor>
  <cdr:relSizeAnchor xmlns:cdr="http://schemas.openxmlformats.org/drawingml/2006/chartDrawing">
    <cdr:from>
      <cdr:x>0.75</cdr:x>
      <cdr:y>0.44375</cdr:y>
    </cdr:from>
    <cdr:to>
      <cdr:x>0.8125</cdr:x>
      <cdr:y>0.5375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572000" y="1803400"/>
          <a:ext cx="381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B</a:t>
          </a:r>
          <a:endParaRPr lang="en-GB" sz="1400" b="1" dirty="0"/>
        </a:p>
      </cdr:txBody>
    </cdr:sp>
  </cdr:relSizeAnchor>
  <cdr:relSizeAnchor xmlns:cdr="http://schemas.openxmlformats.org/drawingml/2006/chartDrawing">
    <cdr:from>
      <cdr:x>0.425</cdr:x>
      <cdr:y>0.58125</cdr:y>
    </cdr:from>
    <cdr:to>
      <cdr:x>0.4875</cdr:x>
      <cdr:y>0.675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90800" y="2362200"/>
          <a:ext cx="381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C</a:t>
          </a:r>
          <a:endParaRPr lang="en-GB" sz="1400" b="1" dirty="0"/>
        </a:p>
      </cdr:txBody>
    </cdr:sp>
  </cdr:relSizeAnchor>
  <cdr:relSizeAnchor xmlns:cdr="http://schemas.openxmlformats.org/drawingml/2006/chartDrawing">
    <cdr:from>
      <cdr:x>0.55</cdr:x>
      <cdr:y>0.65</cdr:y>
    </cdr:from>
    <cdr:to>
      <cdr:x>0.6125</cdr:x>
      <cdr:y>0.74375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352800" y="2641600"/>
          <a:ext cx="381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D</a:t>
          </a:r>
          <a:endParaRPr lang="en-GB" sz="1400" b="1" dirty="0"/>
        </a:p>
      </cdr:txBody>
    </cdr:sp>
  </cdr:relSizeAnchor>
  <cdr:relSizeAnchor xmlns:cdr="http://schemas.openxmlformats.org/drawingml/2006/chartDrawing">
    <cdr:from>
      <cdr:x>0.3</cdr:x>
      <cdr:y>0.70625</cdr:y>
    </cdr:from>
    <cdr:to>
      <cdr:x>0.3625</cdr:x>
      <cdr:y>0.8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828800" y="2870200"/>
          <a:ext cx="381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E</a:t>
          </a:r>
          <a:endParaRPr lang="en-GB" sz="1400" b="1" dirty="0"/>
        </a:p>
      </cdr:txBody>
    </cdr:sp>
  </cdr:relSizeAnchor>
  <cdr:relSizeAnchor xmlns:cdr="http://schemas.openxmlformats.org/drawingml/2006/chartDrawing">
    <cdr:from>
      <cdr:x>0.4375</cdr:x>
      <cdr:y>0.7625</cdr:y>
    </cdr:from>
    <cdr:to>
      <cdr:x>0.5</cdr:x>
      <cdr:y>0.85625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667000" y="3098800"/>
          <a:ext cx="381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F</a:t>
          </a:r>
          <a:endParaRPr lang="en-GB" sz="14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8712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6738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49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7316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731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7868"/>
            <a:ext cx="8229600" cy="1143000"/>
          </a:xfrm>
        </p:spPr>
        <p:txBody>
          <a:bodyPr>
            <a:normAutofit/>
          </a:bodyPr>
          <a:lstStyle>
            <a:lvl1pPr>
              <a:tabLst/>
              <a:defRPr sz="3600" b="1" baseline="0">
                <a:latin typeface="Trade Gothic LT Std Extende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35681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52227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237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90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0044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941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81030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87777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Slide_background_new.t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369" y="-13252"/>
            <a:ext cx="914126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45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0"/>
            <a:ext cx="9144000" cy="0"/>
          </a:xfrm>
          <a:prstGeom prst="line">
            <a:avLst/>
          </a:prstGeom>
          <a:ln w="38100">
            <a:solidFill>
              <a:srgbClr val="E470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333380"/>
            <a:ext cx="9144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64704" y="0"/>
            <a:ext cx="739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455C61"/>
                </a:solidFill>
                <a:latin typeface="Trade Gothic LT Std Cn" pitchFamily="34" charset="0"/>
              </a:rPr>
              <a:t>LESSON 6  </a:t>
            </a:r>
            <a:r>
              <a:rPr lang="en-US" sz="1600" b="1" kern="1200" baseline="0" dirty="0" smtClean="0">
                <a:solidFill>
                  <a:srgbClr val="E4701E"/>
                </a:solidFill>
                <a:latin typeface="Trade Gothic LT Std Cn" pitchFamily="34" charset="0"/>
                <a:ea typeface="+mn-ea"/>
                <a:cs typeface="+mn-cs"/>
              </a:rPr>
              <a:t>THE MARKET NEVER STANDS STILL</a:t>
            </a:r>
            <a:endParaRPr lang="en-GB" sz="1600" b="1" dirty="0">
              <a:solidFill>
                <a:srgbClr val="E4701E"/>
              </a:solidFill>
              <a:latin typeface="Trade Gothic LT Std Cn" pitchFamily="34" charset="0"/>
            </a:endParaRPr>
          </a:p>
        </p:txBody>
      </p:sp>
      <p:sp>
        <p:nvSpPr>
          <p:cNvPr id="14" name="Chord 13"/>
          <p:cNvSpPr/>
          <p:nvPr/>
        </p:nvSpPr>
        <p:spPr>
          <a:xfrm rot="6752595">
            <a:off x="3837038" y="5993156"/>
            <a:ext cx="1483244" cy="1514991"/>
          </a:xfrm>
          <a:prstGeom prst="chord">
            <a:avLst>
              <a:gd name="adj1" fmla="val 3996300"/>
              <a:gd name="adj2" fmla="val 14842206"/>
            </a:avLst>
          </a:prstGeom>
          <a:solidFill>
            <a:srgbClr val="E4701E"/>
          </a:solidFill>
          <a:ln>
            <a:solidFill>
              <a:srgbClr val="E47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114800" y="6149008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  <a:latin typeface="Trade Gothic LT Std" pitchFamily="34" charset="0"/>
              </a:rPr>
              <a:t>6-</a:t>
            </a:r>
            <a:fld id="{BF3E2D1B-3FFF-45CB-8648-E0CD14D04F0D}" type="slidenum">
              <a:rPr lang="en-GB" sz="1000" b="1" smtClean="0">
                <a:solidFill>
                  <a:schemeClr val="bg1"/>
                </a:solidFill>
                <a:latin typeface="Trade Gothic LT Std" pitchFamily="34" charset="0"/>
              </a:rPr>
              <a:pPr algn="ctr"/>
              <a:t>‹#›</a:t>
            </a:fld>
            <a:endParaRPr lang="en-GB" sz="1000" b="1" dirty="0">
              <a:solidFill>
                <a:schemeClr val="bg1"/>
              </a:solidFill>
              <a:latin typeface="Trade Gothic LT St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9757" y="6477000"/>
            <a:ext cx="9197009" cy="381000"/>
          </a:xfrm>
          <a:prstGeom prst="rect">
            <a:avLst/>
          </a:prstGeom>
          <a:solidFill>
            <a:srgbClr val="E4701E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1172816" y="6576392"/>
            <a:ext cx="678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Trade Gothic LT Std" pitchFamily="34" charset="0"/>
              </a:rPr>
              <a:t>HIGH SCHOOL ECONOMICS 3</a:t>
            </a:r>
            <a:r>
              <a:rPr lang="en-US" sz="800" b="1" dirty="0" smtClean="0">
                <a:solidFill>
                  <a:schemeClr val="bg1"/>
                </a:solidFill>
                <a:latin typeface="Trade Gothic LT Std" pitchFamily="34" charset="0"/>
              </a:rPr>
              <a:t>RD</a:t>
            </a:r>
            <a:r>
              <a:rPr lang="en-US" sz="1000" b="1" baseline="0" dirty="0" smtClean="0">
                <a:solidFill>
                  <a:schemeClr val="bg1"/>
                </a:solidFill>
                <a:latin typeface="Trade Gothic LT Std" pitchFamily="34" charset="0"/>
              </a:rPr>
              <a:t> EDITION </a:t>
            </a:r>
            <a:r>
              <a:rPr lang="en-US" sz="1000" b="1" dirty="0" smtClean="0">
                <a:solidFill>
                  <a:schemeClr val="bg1"/>
                </a:solidFill>
                <a:latin typeface="Trade Gothic LT Std" pitchFamily="34" charset="0"/>
              </a:rPr>
              <a:t>© COUNCIL FOR ECONOMIC EDUCATION, NEW YORK, NY</a:t>
            </a:r>
            <a:endParaRPr lang="en-GB" sz="1000" b="1" dirty="0">
              <a:latin typeface="Trade Gothic LT St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329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72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 cap="all" spc="0" baseline="0">
          <a:solidFill>
            <a:schemeClr val="tx1"/>
          </a:solidFill>
          <a:latin typeface="Trade Gothic LT Std Extende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" y="242047"/>
            <a:ext cx="8915400" cy="1143000"/>
          </a:xfrm>
        </p:spPr>
        <p:txBody>
          <a:bodyPr>
            <a:noAutofit/>
          </a:bodyPr>
          <a:lstStyle/>
          <a:p>
            <a:r>
              <a:rPr lang="en-US" cap="none" dirty="0" smtClean="0"/>
              <a:t>Determinants of Demand </a:t>
            </a:r>
            <a:endParaRPr lang="en-US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371600"/>
            <a:ext cx="7772400" cy="4267200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2600" dirty="0" smtClean="0">
                <a:latin typeface="+mn-lt"/>
                <a:cs typeface="Times New Roman" panose="02020603050405020304" pitchFamily="18" charset="0"/>
              </a:rPr>
              <a:t>Change in consumer income</a:t>
            </a:r>
          </a:p>
          <a:p>
            <a:pPr lvl="0">
              <a:lnSpc>
                <a:spcPct val="150000"/>
              </a:lnSpc>
            </a:pPr>
            <a:r>
              <a:rPr lang="en-US" sz="2600" dirty="0" smtClean="0">
                <a:latin typeface="+mn-lt"/>
                <a:cs typeface="Times New Roman" panose="02020603050405020304" pitchFamily="18" charset="0"/>
              </a:rPr>
              <a:t>Change in tastes and preferences</a:t>
            </a:r>
          </a:p>
          <a:p>
            <a:pPr lvl="0">
              <a:lnSpc>
                <a:spcPct val="150000"/>
              </a:lnSpc>
            </a:pPr>
            <a:r>
              <a:rPr lang="en-US" sz="2600" dirty="0" smtClean="0">
                <a:latin typeface="+mn-lt"/>
                <a:cs typeface="Times New Roman" panose="02020603050405020304" pitchFamily="18" charset="0"/>
              </a:rPr>
              <a:t>Change </a:t>
            </a:r>
            <a:r>
              <a:rPr lang="en-US" sz="2600" dirty="0">
                <a:latin typeface="+mn-lt"/>
                <a:cs typeface="Times New Roman" panose="02020603050405020304" pitchFamily="18" charset="0"/>
              </a:rPr>
              <a:t>in the</a:t>
            </a:r>
            <a:r>
              <a:rPr lang="en-US" sz="2600" dirty="0" smtClean="0">
                <a:latin typeface="+mn-lt"/>
                <a:cs typeface="Times New Roman" panose="02020603050405020304" pitchFamily="18" charset="0"/>
              </a:rPr>
              <a:t> price </a:t>
            </a:r>
            <a:r>
              <a:rPr lang="en-US" sz="2600" dirty="0">
                <a:latin typeface="+mn-lt"/>
                <a:cs typeface="Times New Roman" panose="02020603050405020304" pitchFamily="18" charset="0"/>
              </a:rPr>
              <a:t>of a</a:t>
            </a:r>
            <a:r>
              <a:rPr lang="en-US" sz="2600" dirty="0" smtClean="0">
                <a:latin typeface="+mn-lt"/>
                <a:cs typeface="Times New Roman" panose="02020603050405020304" pitchFamily="18" charset="0"/>
              </a:rPr>
              <a:t> substitute good</a:t>
            </a:r>
          </a:p>
          <a:p>
            <a:pPr lvl="0">
              <a:lnSpc>
                <a:spcPct val="150000"/>
              </a:lnSpc>
            </a:pPr>
            <a:r>
              <a:rPr lang="en-US" sz="2600" dirty="0">
                <a:latin typeface="+mn-lt"/>
                <a:cs typeface="Times New Roman" pitchFamily="18" charset="0"/>
              </a:rPr>
              <a:t>Change in the</a:t>
            </a:r>
            <a:r>
              <a:rPr lang="en-US" sz="2600" dirty="0" smtClean="0">
                <a:latin typeface="+mn-lt"/>
                <a:cs typeface="Times New Roman" pitchFamily="18" charset="0"/>
              </a:rPr>
              <a:t> price </a:t>
            </a:r>
            <a:r>
              <a:rPr lang="en-US" sz="2600" dirty="0">
                <a:latin typeface="+mn-lt"/>
                <a:cs typeface="Times New Roman" pitchFamily="18" charset="0"/>
              </a:rPr>
              <a:t>of a</a:t>
            </a:r>
            <a:r>
              <a:rPr lang="en-US" sz="2600" dirty="0" smtClean="0">
                <a:latin typeface="+mn-lt"/>
                <a:cs typeface="Times New Roman" pitchFamily="18" charset="0"/>
              </a:rPr>
              <a:t> complementary good</a:t>
            </a:r>
          </a:p>
          <a:p>
            <a:pPr lvl="0">
              <a:lnSpc>
                <a:spcPct val="150000"/>
              </a:lnSpc>
            </a:pPr>
            <a:r>
              <a:rPr lang="en-US" sz="2600" dirty="0" smtClean="0">
                <a:latin typeface="+mn-lt"/>
                <a:cs typeface="Times New Roman" pitchFamily="18" charset="0"/>
              </a:rPr>
              <a:t>Change </a:t>
            </a:r>
            <a:r>
              <a:rPr lang="en-US" sz="2600" dirty="0">
                <a:latin typeface="+mn-lt"/>
                <a:cs typeface="Times New Roman" pitchFamily="18" charset="0"/>
              </a:rPr>
              <a:t>in</a:t>
            </a:r>
            <a:r>
              <a:rPr lang="en-US" sz="2600" dirty="0" smtClean="0">
                <a:latin typeface="+mn-lt"/>
                <a:cs typeface="Times New Roman" pitchFamily="18" charset="0"/>
              </a:rPr>
              <a:t> consumers’ price expectations</a:t>
            </a:r>
          </a:p>
          <a:p>
            <a:pPr lvl="0">
              <a:lnSpc>
                <a:spcPct val="150000"/>
              </a:lnSpc>
            </a:pPr>
            <a:r>
              <a:rPr lang="en-US" sz="2600" dirty="0" smtClean="0">
                <a:latin typeface="+mn-lt"/>
                <a:cs typeface="Times New Roman" pitchFamily="18" charset="0"/>
              </a:rPr>
              <a:t>Change </a:t>
            </a:r>
            <a:r>
              <a:rPr lang="en-US" sz="2600" dirty="0">
                <a:latin typeface="+mn-lt"/>
                <a:cs typeface="Times New Roman" pitchFamily="18" charset="0"/>
              </a:rPr>
              <a:t>in</a:t>
            </a:r>
            <a:r>
              <a:rPr lang="en-US" sz="2600" dirty="0" smtClean="0">
                <a:latin typeface="+mn-lt"/>
                <a:cs typeface="Times New Roman" pitchFamily="18" charset="0"/>
              </a:rPr>
              <a:t> number </a:t>
            </a:r>
            <a:r>
              <a:rPr lang="en-US" sz="2600" dirty="0">
                <a:latin typeface="+mn-lt"/>
                <a:cs typeface="Times New Roman" pitchFamily="18" charset="0"/>
              </a:rPr>
              <a:t>of</a:t>
            </a:r>
            <a:r>
              <a:rPr lang="en-US" sz="2600" dirty="0" smtClean="0">
                <a:latin typeface="+mn-lt"/>
                <a:cs typeface="Times New Roman" pitchFamily="18" charset="0"/>
              </a:rPr>
              <a:t> consumers </a:t>
            </a:r>
            <a:r>
              <a:rPr lang="en-US" sz="2600" dirty="0">
                <a:latin typeface="+mn-lt"/>
                <a:cs typeface="Times New Roman" pitchFamily="18" charset="0"/>
              </a:rPr>
              <a:t>in </a:t>
            </a:r>
            <a:r>
              <a:rPr lang="en-US" sz="2600" dirty="0" smtClean="0">
                <a:latin typeface="+mn-lt"/>
                <a:cs typeface="Times New Roman" pitchFamily="18" charset="0"/>
              </a:rPr>
              <a:t>the market</a:t>
            </a:r>
            <a:endParaRPr lang="en-US" sz="26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910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0962"/>
            <a:ext cx="8229600" cy="718932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Shifts in Demand </a:t>
            </a:r>
            <a:endParaRPr lang="en-US" cap="none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469793" y="3259723"/>
            <a:ext cx="1634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rade Gothic LT Std Cn" pitchFamily="34" charset="0"/>
                <a:cs typeface="Times New Roman" pitchFamily="18" charset="0"/>
              </a:rPr>
              <a:t>Demand price</a:t>
            </a:r>
            <a:endParaRPr lang="en-US" sz="1600" b="1" dirty="0">
              <a:latin typeface="Trade Gothic LT Std Cn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62300" y="53721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rade Gothic LT Std Cn" pitchFamily="34" charset="0"/>
                <a:cs typeface="Times New Roman" pitchFamily="18" charset="0"/>
              </a:rPr>
              <a:t>Quantity of pecans per day</a:t>
            </a:r>
            <a:endParaRPr lang="en-US" sz="1600" b="1" dirty="0">
              <a:latin typeface="Trade Gothic LT Std Cn" pitchFamily="34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47800" y="1397000"/>
            <a:ext cx="6096000" cy="4064000"/>
            <a:chOff x="1447800" y="1397000"/>
            <a:chExt cx="6096000" cy="4064000"/>
          </a:xfrm>
        </p:grpSpPr>
        <p:graphicFrame>
          <p:nvGraphicFramePr>
            <p:cNvPr id="22" name="Chart 21"/>
            <p:cNvGraphicFramePr/>
            <p:nvPr/>
          </p:nvGraphicFramePr>
          <p:xfrm>
            <a:off x="1447800" y="1397000"/>
            <a:ext cx="6096000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8" name="Straight Connector 7"/>
            <p:cNvCxnSpPr/>
            <p:nvPr/>
          </p:nvCxnSpPr>
          <p:spPr>
            <a:xfrm>
              <a:off x="2424953" y="2819400"/>
              <a:ext cx="2819400" cy="2057400"/>
            </a:xfrm>
            <a:prstGeom prst="line">
              <a:avLst/>
            </a:prstGeom>
            <a:ln w="25400">
              <a:solidFill>
                <a:srgbClr val="E470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438400" y="2057400"/>
              <a:ext cx="3930126" cy="2819400"/>
            </a:xfrm>
            <a:prstGeom prst="line">
              <a:avLst/>
            </a:prstGeom>
            <a:ln w="25400" cmpd="sng">
              <a:solidFill>
                <a:srgbClr val="E470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84624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0646"/>
            <a:ext cx="7924800" cy="685801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Determinants of Supply 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848600" cy="4572000"/>
          </a:xfrm>
        </p:spPr>
        <p:txBody>
          <a:bodyPr>
            <a:noAutofit/>
          </a:bodyPr>
          <a:lstStyle/>
          <a:p>
            <a:pPr lvl="0">
              <a:lnSpc>
                <a:spcPct val="125000"/>
              </a:lnSpc>
            </a:pPr>
            <a:r>
              <a:rPr lang="en-US" sz="2800" dirty="0" smtClean="0">
                <a:latin typeface="+mn-lt"/>
                <a:cs typeface="Times New Roman" pitchFamily="18" charset="0"/>
              </a:rPr>
              <a:t>Change in the cost of productive resources</a:t>
            </a:r>
          </a:p>
          <a:p>
            <a:pPr lvl="0">
              <a:lnSpc>
                <a:spcPct val="125000"/>
              </a:lnSpc>
            </a:pPr>
            <a:r>
              <a:rPr lang="en-US" sz="2800" dirty="0" smtClean="0">
                <a:latin typeface="+mn-lt"/>
                <a:cs typeface="Times New Roman" pitchFamily="18" charset="0"/>
              </a:rPr>
              <a:t>Change in technology</a:t>
            </a:r>
          </a:p>
          <a:p>
            <a:pPr lvl="0">
              <a:lnSpc>
                <a:spcPct val="125000"/>
              </a:lnSpc>
            </a:pPr>
            <a:r>
              <a:rPr lang="en-US" sz="2800" dirty="0" smtClean="0">
                <a:latin typeface="+mn-lt"/>
                <a:cs typeface="Times New Roman" pitchFamily="18" charset="0"/>
              </a:rPr>
              <a:t>Change in profit opportunities of producing other products</a:t>
            </a:r>
          </a:p>
          <a:p>
            <a:pPr lvl="0">
              <a:lnSpc>
                <a:spcPct val="125000"/>
              </a:lnSpc>
            </a:pPr>
            <a:r>
              <a:rPr lang="en-US" sz="2800" dirty="0" smtClean="0">
                <a:latin typeface="+mn-lt"/>
                <a:cs typeface="Times New Roman" pitchFamily="18" charset="0"/>
              </a:rPr>
              <a:t>Change in producers’ price expectations</a:t>
            </a:r>
          </a:p>
          <a:p>
            <a:pPr>
              <a:lnSpc>
                <a:spcPct val="125000"/>
              </a:lnSpc>
            </a:pPr>
            <a:r>
              <a:rPr lang="en-US" sz="2800" dirty="0" smtClean="0">
                <a:latin typeface="+mn-lt"/>
                <a:cs typeface="Times New Roman" pitchFamily="18" charset="0"/>
              </a:rPr>
              <a:t>Change in number of sellers in the market</a:t>
            </a:r>
          </a:p>
          <a:p>
            <a:pPr>
              <a:lnSpc>
                <a:spcPct val="125000"/>
              </a:lnSpc>
            </a:pPr>
            <a:r>
              <a:rPr lang="en-US" sz="2800" dirty="0" smtClean="0">
                <a:latin typeface="+mn-lt"/>
                <a:cs typeface="Times New Roman" pitchFamily="18" charset="0"/>
              </a:rPr>
              <a:t>Change in the government tax or subsidy</a:t>
            </a:r>
            <a:endParaRPr lang="en-US" sz="2800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88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715"/>
            <a:ext cx="8229600" cy="566532"/>
          </a:xfrm>
        </p:spPr>
        <p:txBody>
          <a:bodyPr>
            <a:noAutofit/>
          </a:bodyPr>
          <a:lstStyle/>
          <a:p>
            <a:r>
              <a:rPr lang="en-US" cap="none" dirty="0" smtClean="0"/>
              <a:t>Shifts in Supply</a:t>
            </a:r>
            <a:endParaRPr lang="en-US" cap="none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13711" y="1397000"/>
            <a:ext cx="6506289" cy="4326354"/>
            <a:chOff x="1113711" y="1397000"/>
            <a:chExt cx="6506289" cy="4326354"/>
          </a:xfrm>
        </p:grpSpPr>
        <p:sp>
          <p:nvSpPr>
            <p:cNvPr id="20" name="TextBox 19"/>
            <p:cNvSpPr txBox="1"/>
            <p:nvPr/>
          </p:nvSpPr>
          <p:spPr>
            <a:xfrm rot="16200000">
              <a:off x="515562" y="3259723"/>
              <a:ext cx="15348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smtClean="0">
                  <a:latin typeface="Trade Gothic LT Std Cn" pitchFamily="34" charset="0"/>
                  <a:cs typeface="Times New Roman" pitchFamily="18" charset="0"/>
                </a:rPr>
                <a:t>Supply </a:t>
              </a:r>
              <a:r>
                <a:rPr lang="en-US" sz="1600" b="1" dirty="0" smtClean="0">
                  <a:latin typeface="Trade Gothic LT Std Cn" pitchFamily="34" charset="0"/>
                  <a:cs typeface="Times New Roman" pitchFamily="18" charset="0"/>
                </a:rPr>
                <a:t>price</a:t>
              </a:r>
              <a:endParaRPr lang="en-US" sz="1600" b="1" dirty="0">
                <a:latin typeface="Trade Gothic LT Std Cn" pitchFamily="34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12098" y="5384800"/>
              <a:ext cx="29198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Trade Gothic LT Std Cn" pitchFamily="34" charset="0"/>
                  <a:cs typeface="Times New Roman" pitchFamily="18" charset="0"/>
                </a:rPr>
                <a:t>Quantity of pecans per day</a:t>
              </a:r>
              <a:endParaRPr lang="en-US" sz="1600" b="1" dirty="0">
                <a:latin typeface="Trade Gothic LT Std Cn" pitchFamily="34" charset="0"/>
                <a:cs typeface="Times New Roman" pitchFamily="18" charset="0"/>
              </a:endParaRPr>
            </a:p>
          </p:txBody>
        </p:sp>
        <p:graphicFrame>
          <p:nvGraphicFramePr>
            <p:cNvPr id="22" name="Chart 21"/>
            <p:cNvGraphicFramePr/>
            <p:nvPr/>
          </p:nvGraphicFramePr>
          <p:xfrm>
            <a:off x="1524000" y="1397000"/>
            <a:ext cx="6096000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7" name="Straight Connector 6"/>
            <p:cNvCxnSpPr/>
            <p:nvPr/>
          </p:nvCxnSpPr>
          <p:spPr>
            <a:xfrm flipV="1">
              <a:off x="3429000" y="2438400"/>
              <a:ext cx="3276600" cy="2295864"/>
            </a:xfrm>
            <a:prstGeom prst="line">
              <a:avLst/>
            </a:prstGeom>
            <a:ln w="25400">
              <a:solidFill>
                <a:srgbClr val="E470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3962400" y="2438400"/>
              <a:ext cx="3352800" cy="2362200"/>
            </a:xfrm>
            <a:prstGeom prst="line">
              <a:avLst/>
            </a:prstGeom>
            <a:ln w="25400">
              <a:solidFill>
                <a:srgbClr val="E470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48012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HSE_Lesson01_ms-co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E-Economics">
      <a:majorFont>
        <a:latin typeface="Trade Gothic LT Std Extended"/>
        <a:ea typeface=""/>
        <a:cs typeface=""/>
      </a:majorFont>
      <a:minorFont>
        <a:latin typeface="Trade Gothic LT Std 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1924</TotalTime>
  <Words>120</Words>
  <Application>Microsoft Office PowerPoint</Application>
  <PresentationFormat>On-screen Show (4:3)</PresentationFormat>
  <Paragraphs>36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Trade Gothic LT Std Extended</vt:lpstr>
      <vt:lpstr>Trade Gothic LT Std Cn</vt:lpstr>
      <vt:lpstr>Times New Roman</vt:lpstr>
      <vt:lpstr>Trade Gothic LT Std</vt:lpstr>
      <vt:lpstr>1_HSE_Lesson01_ms-comp</vt:lpstr>
      <vt:lpstr>Determinants of Demand </vt:lpstr>
      <vt:lpstr>Shifts in Demand </vt:lpstr>
      <vt:lpstr>Determinants of Supply </vt:lpstr>
      <vt:lpstr>Shifts in Supply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6.1 Determinants  of Demand</dc:title>
  <dc:creator>Brett</dc:creator>
  <cp:lastModifiedBy>Stephenv</cp:lastModifiedBy>
  <cp:revision>71</cp:revision>
  <dcterms:created xsi:type="dcterms:W3CDTF">2014-02-17T19:18:32Z</dcterms:created>
  <dcterms:modified xsi:type="dcterms:W3CDTF">2014-06-02T15:21:18Z</dcterms:modified>
</cp:coreProperties>
</file>