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5" r:id="rId1"/>
  </p:sldMasterIdLst>
  <p:notesMasterIdLst>
    <p:notesMasterId r:id="rId14"/>
  </p:notesMasterIdLst>
  <p:sldIdLst>
    <p:sldId id="256" r:id="rId2"/>
    <p:sldId id="257" r:id="rId3"/>
    <p:sldId id="258" r:id="rId4"/>
    <p:sldId id="274" r:id="rId5"/>
    <p:sldId id="259" r:id="rId6"/>
    <p:sldId id="260" r:id="rId7"/>
    <p:sldId id="261" r:id="rId8"/>
    <p:sldId id="262" r:id="rId9"/>
    <p:sldId id="263" r:id="rId10"/>
    <p:sldId id="264" r:id="rId11"/>
    <p:sldId id="265" r:id="rId12"/>
    <p:sldId id="266" r:id="rId13"/>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yond  Words" initials="" lastIdx="5" clrIdx="0"/>
  <p:cmAuthor id="1" name="Pamela Andrada" initials="PA" lastIdx="5" clrIdx="1"/>
  <p:cmAuthor id="2" name="Caroline" initials="C" lastIdx="1" clrIdx="2"/>
  <p:cmAuthor id="3" name="Anne Talvacchio" initials="AMT" lastIdx="31" clrIdx="3"/>
  <p:cmAuthor id="4" name="Kevin Gotchet" initials="KG"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0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7" d="100"/>
          <a:sy n="87" d="100"/>
        </p:scale>
        <p:origin x="-78" y="-4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GB" b="1"/>
            </a:pPr>
            <a:r>
              <a:rPr lang="en-US"/>
              <a:t>Horses per </a:t>
            </a:r>
            <a:r>
              <a:rPr lang="en-US" smtClean="0"/>
              <a:t>Square Mile</a:t>
            </a:r>
            <a:endParaRPr lang="en-US"/>
          </a:p>
        </c:rich>
      </c:tx>
      <c:layout/>
      <c:overlay val="0"/>
    </c:title>
    <c:autoTitleDeleted val="0"/>
    <c:plotArea>
      <c:layout>
        <c:manualLayout>
          <c:layoutTarget val="inner"/>
          <c:xMode val="edge"/>
          <c:yMode val="edge"/>
          <c:x val="0.18128018372703505"/>
          <c:y val="8.3027850685331514E-2"/>
          <c:w val="0.74346423884514401"/>
          <c:h val="0.82958938466025089"/>
        </c:manualLayout>
      </c:layout>
      <c:barChart>
        <c:barDir val="bar"/>
        <c:grouping val="clustered"/>
        <c:varyColors val="0"/>
        <c:ser>
          <c:idx val="0"/>
          <c:order val="0"/>
          <c:tx>
            <c:strRef>
              <c:f>Sheet1!$B$1</c:f>
              <c:strCache>
                <c:ptCount val="1"/>
                <c:pt idx="0">
                  <c:v>Horses per square mile</c:v>
                </c:pt>
              </c:strCache>
            </c:strRef>
          </c:tx>
          <c:spPr>
            <a:solidFill>
              <a:srgbClr val="E4701E">
                <a:alpha val="80000"/>
              </a:srgbClr>
            </a:solidFill>
          </c:spPr>
          <c:invertIfNegative val="0"/>
          <c:cat>
            <c:strRef>
              <c:f>Sheet1!$A$2:$A$15</c:f>
              <c:strCache>
                <c:ptCount val="14"/>
                <c:pt idx="0">
                  <c:v>Chicago</c:v>
                </c:pt>
                <c:pt idx="1">
                  <c:v>Detroit</c:v>
                </c:pt>
                <c:pt idx="2">
                  <c:v>Cincinnati</c:v>
                </c:pt>
                <c:pt idx="3">
                  <c:v>Milwaukee</c:v>
                </c:pt>
                <c:pt idx="4">
                  <c:v>Kansas City</c:v>
                </c:pt>
                <c:pt idx="5">
                  <c:v>Boston</c:v>
                </c:pt>
                <c:pt idx="6">
                  <c:v>Albany</c:v>
                </c:pt>
                <c:pt idx="7">
                  <c:v>Buffalo</c:v>
                </c:pt>
                <c:pt idx="8">
                  <c:v>New York</c:v>
                </c:pt>
                <c:pt idx="9">
                  <c:v>Philadelphia</c:v>
                </c:pt>
                <c:pt idx="10">
                  <c:v>Baltimore</c:v>
                </c:pt>
                <c:pt idx="11">
                  <c:v>Washington</c:v>
                </c:pt>
                <c:pt idx="12">
                  <c:v>Atlanta</c:v>
                </c:pt>
                <c:pt idx="13">
                  <c:v>New Orleans</c:v>
                </c:pt>
              </c:strCache>
            </c:strRef>
          </c:cat>
          <c:val>
            <c:numRef>
              <c:f>Sheet1!$B$2:$B$15</c:f>
              <c:numCache>
                <c:formatCode>General</c:formatCode>
                <c:ptCount val="14"/>
                <c:pt idx="0">
                  <c:v>463</c:v>
                </c:pt>
                <c:pt idx="1">
                  <c:v>537</c:v>
                </c:pt>
                <c:pt idx="2">
                  <c:v>615</c:v>
                </c:pt>
                <c:pt idx="3">
                  <c:v>709</c:v>
                </c:pt>
                <c:pt idx="4">
                  <c:v>440</c:v>
                </c:pt>
                <c:pt idx="5">
                  <c:v>680</c:v>
                </c:pt>
                <c:pt idx="6">
                  <c:v>392</c:v>
                </c:pt>
                <c:pt idx="7">
                  <c:v>395</c:v>
                </c:pt>
                <c:pt idx="8">
                  <c:v>486</c:v>
                </c:pt>
                <c:pt idx="9">
                  <c:v>394</c:v>
                </c:pt>
                <c:pt idx="10">
                  <c:v>645</c:v>
                </c:pt>
                <c:pt idx="11">
                  <c:v>214</c:v>
                </c:pt>
                <c:pt idx="12">
                  <c:v>326</c:v>
                </c:pt>
                <c:pt idx="13">
                  <c:v>308</c:v>
                </c:pt>
              </c:numCache>
            </c:numRef>
          </c:val>
        </c:ser>
        <c:dLbls>
          <c:showLegendKey val="0"/>
          <c:showVal val="0"/>
          <c:showCatName val="0"/>
          <c:showSerName val="0"/>
          <c:showPercent val="0"/>
          <c:showBubbleSize val="0"/>
        </c:dLbls>
        <c:gapWidth val="150"/>
        <c:axId val="7085440"/>
        <c:axId val="7111808"/>
      </c:barChart>
      <c:catAx>
        <c:axId val="7085440"/>
        <c:scaling>
          <c:orientation val="minMax"/>
        </c:scaling>
        <c:delete val="0"/>
        <c:axPos val="l"/>
        <c:majorTickMark val="out"/>
        <c:minorTickMark val="none"/>
        <c:tickLblPos val="nextTo"/>
        <c:txPr>
          <a:bodyPr/>
          <a:lstStyle/>
          <a:p>
            <a:pPr>
              <a:defRPr lang="en-GB" sz="1600" b="0"/>
            </a:pPr>
            <a:endParaRPr lang="en-US"/>
          </a:p>
        </c:txPr>
        <c:crossAx val="7111808"/>
        <c:crosses val="autoZero"/>
        <c:auto val="1"/>
        <c:lblAlgn val="ctr"/>
        <c:lblOffset val="100"/>
        <c:noMultiLvlLbl val="0"/>
      </c:catAx>
      <c:valAx>
        <c:axId val="7111808"/>
        <c:scaling>
          <c:orientation val="minMax"/>
        </c:scaling>
        <c:delete val="0"/>
        <c:axPos val="b"/>
        <c:majorGridlines/>
        <c:numFmt formatCode="General" sourceLinked="1"/>
        <c:majorTickMark val="out"/>
        <c:minorTickMark val="none"/>
        <c:tickLblPos val="nextTo"/>
        <c:txPr>
          <a:bodyPr/>
          <a:lstStyle/>
          <a:p>
            <a:pPr>
              <a:defRPr lang="en-GB" sz="1600"/>
            </a:pPr>
            <a:endParaRPr lang="en-US"/>
          </a:p>
        </c:txPr>
        <c:crossAx val="7085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B9E980-69E2-4839-97B7-A4D025AB7457}" type="doc">
      <dgm:prSet loTypeId="urn:microsoft.com/office/officeart/2005/8/layout/hProcess3" loCatId="process" qsTypeId="urn:microsoft.com/office/officeart/2005/8/quickstyle/simple1" qsCatId="simple" csTypeId="urn:microsoft.com/office/officeart/2005/8/colors/accent1_2" csCatId="accent1" phldr="1"/>
      <dgm:spPr/>
    </dgm:pt>
    <dgm:pt modelId="{ED6327F7-662C-494C-B984-68EC5585934B}" type="pres">
      <dgm:prSet presAssocID="{97B9E980-69E2-4839-97B7-A4D025AB7457}" presName="Name0" presStyleCnt="0">
        <dgm:presLayoutVars>
          <dgm:dir/>
          <dgm:animLvl val="lvl"/>
          <dgm:resizeHandles val="exact"/>
        </dgm:presLayoutVars>
      </dgm:prSet>
      <dgm:spPr/>
    </dgm:pt>
    <dgm:pt modelId="{F1BA4A85-E4AC-495F-ABC1-DF1A0CDC9DE1}" type="pres">
      <dgm:prSet presAssocID="{97B9E980-69E2-4839-97B7-A4D025AB7457}" presName="dummy" presStyleCnt="0"/>
      <dgm:spPr/>
    </dgm:pt>
    <dgm:pt modelId="{2CE1D157-5D0B-49C1-B832-0ABEBEB47759}" type="pres">
      <dgm:prSet presAssocID="{97B9E980-69E2-4839-97B7-A4D025AB7457}" presName="linH" presStyleCnt="0"/>
      <dgm:spPr/>
    </dgm:pt>
    <dgm:pt modelId="{A8404BD2-385F-4106-8012-91F020636998}" type="pres">
      <dgm:prSet presAssocID="{97B9E980-69E2-4839-97B7-A4D025AB7457}" presName="padding1" presStyleCnt="0"/>
      <dgm:spPr/>
    </dgm:pt>
    <dgm:pt modelId="{17816EC9-5364-40A2-8C01-938EE335D638}" type="pres">
      <dgm:prSet presAssocID="{97B9E980-69E2-4839-97B7-A4D025AB7457}" presName="padding2" presStyleCnt="0"/>
      <dgm:spPr/>
    </dgm:pt>
    <dgm:pt modelId="{E3C8067A-8474-4F2F-893C-27C9702848B1}" type="pres">
      <dgm:prSet presAssocID="{97B9E980-69E2-4839-97B7-A4D025AB7457}" presName="negArrow" presStyleCnt="0"/>
      <dgm:spPr/>
    </dgm:pt>
    <dgm:pt modelId="{687DE22F-6CDE-4AFB-92BE-E606850130A0}" type="pres">
      <dgm:prSet presAssocID="{97B9E980-69E2-4839-97B7-A4D025AB7457}" presName="backgroundArrow" presStyleLbl="node1" presStyleIdx="0" presStyleCnt="1" custScaleY="80622" custLinFactNeighborY="27297"/>
      <dgm:spPr>
        <a:solidFill>
          <a:srgbClr val="DD8047"/>
        </a:solidFill>
      </dgm:spPr>
    </dgm:pt>
  </dgm:ptLst>
  <dgm:cxnLst>
    <dgm:cxn modelId="{C79C6976-BA6B-459F-972A-00F2C92CB156}" type="presOf" srcId="{97B9E980-69E2-4839-97B7-A4D025AB7457}" destId="{ED6327F7-662C-494C-B984-68EC5585934B}" srcOrd="0" destOrd="0" presId="urn:microsoft.com/office/officeart/2005/8/layout/hProcess3"/>
    <dgm:cxn modelId="{0CE34191-6400-412C-AF1C-A7E4E61EF614}" type="presParOf" srcId="{ED6327F7-662C-494C-B984-68EC5585934B}" destId="{F1BA4A85-E4AC-495F-ABC1-DF1A0CDC9DE1}" srcOrd="0" destOrd="0" presId="urn:microsoft.com/office/officeart/2005/8/layout/hProcess3"/>
    <dgm:cxn modelId="{425928DB-5D84-4193-B505-6110F5560C71}" type="presParOf" srcId="{ED6327F7-662C-494C-B984-68EC5585934B}" destId="{2CE1D157-5D0B-49C1-B832-0ABEBEB47759}" srcOrd="1" destOrd="0" presId="urn:microsoft.com/office/officeart/2005/8/layout/hProcess3"/>
    <dgm:cxn modelId="{5C3D8D9D-1EF5-4E76-8515-9AE6D0CA2A2A}" type="presParOf" srcId="{2CE1D157-5D0B-49C1-B832-0ABEBEB47759}" destId="{A8404BD2-385F-4106-8012-91F020636998}" srcOrd="0" destOrd="0" presId="urn:microsoft.com/office/officeart/2005/8/layout/hProcess3"/>
    <dgm:cxn modelId="{D19A9610-E63A-4C3A-AE30-A5769B103051}" type="presParOf" srcId="{2CE1D157-5D0B-49C1-B832-0ABEBEB47759}" destId="{17816EC9-5364-40A2-8C01-938EE335D638}" srcOrd="1" destOrd="0" presId="urn:microsoft.com/office/officeart/2005/8/layout/hProcess3"/>
    <dgm:cxn modelId="{0FA2BBFF-889B-46E2-89C0-A78E899CDD34}" type="presParOf" srcId="{2CE1D157-5D0B-49C1-B832-0ABEBEB47759}" destId="{E3C8067A-8474-4F2F-893C-27C9702848B1}" srcOrd="2" destOrd="0" presId="urn:microsoft.com/office/officeart/2005/8/layout/hProcess3"/>
    <dgm:cxn modelId="{39EE1C26-7FD7-468D-82F2-BE9A06B608F3}" type="presParOf" srcId="{2CE1D157-5D0B-49C1-B832-0ABEBEB47759}" destId="{687DE22F-6CDE-4AFB-92BE-E606850130A0}" srcOrd="3"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DE22F-6CDE-4AFB-92BE-E606850130A0}">
      <dsp:nvSpPr>
        <dsp:cNvPr id="0" name=""/>
        <dsp:cNvSpPr/>
      </dsp:nvSpPr>
      <dsp:spPr>
        <a:xfrm>
          <a:off x="0" y="359306"/>
          <a:ext cx="2514599" cy="1494893"/>
        </a:xfrm>
        <a:prstGeom prst="rightArrow">
          <a:avLst/>
        </a:prstGeom>
        <a:solidFill>
          <a:srgbClr val="DD8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9F208-D134-4601-8BD7-00F4875C257E}" type="datetimeFigureOut">
              <a:rPr lang="en-US" smtClean="0"/>
              <a:pPr/>
              <a:t>6/17/2014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0AE200-8C76-494A-B422-CAD4FEBC7F81}" type="slidenum">
              <a:rPr lang="en-US" smtClean="0"/>
              <a:pPr/>
              <a:t>‹#›</a:t>
            </a:fld>
            <a:endParaRPr lang="en-US"/>
          </a:p>
        </p:txBody>
      </p:sp>
    </p:spTree>
    <p:extLst>
      <p:ext uri="{BB962C8B-B14F-4D97-AF65-F5344CB8AC3E}">
        <p14:creationId xmlns:p14="http://schemas.microsoft.com/office/powerpoint/2010/main" val="46851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0AE200-8C76-494A-B422-CAD4FEBC7F8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87129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738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77316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Tree>
    <p:extLst>
      <p:ext uri="{BB962C8B-B14F-4D97-AF65-F5344CB8AC3E}">
        <p14:creationId xmlns:p14="http://schemas.microsoft.com/office/powerpoint/2010/main" val="67731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7868"/>
            <a:ext cx="8229600" cy="1143000"/>
          </a:xfrm>
        </p:spPr>
        <p:txBody>
          <a:bodyPr>
            <a:normAutofit/>
          </a:bodyPr>
          <a:lstStyle>
            <a:lvl1pPr>
              <a:tabLst/>
              <a:defRPr sz="3600" b="1" baseline="0">
                <a:latin typeface="Trade Gothic LT Std Extended"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568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2227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3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0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0044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1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030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777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 name="Picture 30" descr="Slide_background_new.tif"/>
          <p:cNvPicPr>
            <a:picLocks noChangeAspect="1"/>
          </p:cNvPicPr>
          <p:nvPr/>
        </p:nvPicPr>
        <p:blipFill>
          <a:blip r:embed="rId15" cstate="print"/>
          <a:stretch>
            <a:fillRect/>
          </a:stretch>
        </p:blipFill>
        <p:spPr>
          <a:xfrm>
            <a:off x="1369" y="-13252"/>
            <a:ext cx="9141262" cy="6858000"/>
          </a:xfrm>
          <a:prstGeom prst="rect">
            <a:avLst/>
          </a:prstGeom>
        </p:spPr>
      </p:pic>
      <p:sp>
        <p:nvSpPr>
          <p:cNvPr id="2" name="Title Placeholder 1"/>
          <p:cNvSpPr>
            <a:spLocks noGrp="1"/>
          </p:cNvSpPr>
          <p:nvPr>
            <p:ph type="title"/>
          </p:nvPr>
        </p:nvSpPr>
        <p:spPr>
          <a:xfrm>
            <a:off x="457200" y="344556"/>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5" name="Straight Connector 14"/>
          <p:cNvCxnSpPr/>
          <p:nvPr/>
        </p:nvCxnSpPr>
        <p:spPr>
          <a:xfrm>
            <a:off x="0" y="0"/>
            <a:ext cx="9144000" cy="0"/>
          </a:xfrm>
          <a:prstGeom prst="line">
            <a:avLst/>
          </a:prstGeom>
          <a:ln w="38100">
            <a:solidFill>
              <a:srgbClr val="E4701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333380"/>
            <a:ext cx="914400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4704" y="0"/>
            <a:ext cx="7391400" cy="338554"/>
          </a:xfrm>
          <a:prstGeom prst="rect">
            <a:avLst/>
          </a:prstGeom>
          <a:noFill/>
        </p:spPr>
        <p:txBody>
          <a:bodyPr wrap="square" rtlCol="0">
            <a:spAutoFit/>
          </a:bodyPr>
          <a:lstStyle/>
          <a:p>
            <a:pPr algn="ctr"/>
            <a:r>
              <a:rPr lang="en-US" sz="1600" b="1" dirty="0" smtClean="0">
                <a:solidFill>
                  <a:srgbClr val="455C61"/>
                </a:solidFill>
                <a:latin typeface="Trade Gothic LT Std Cn" pitchFamily="34" charset="0"/>
              </a:rPr>
              <a:t>LESSON 7  </a:t>
            </a:r>
            <a:r>
              <a:rPr lang="en-US" sz="1600" b="1" kern="1200" baseline="0" dirty="0" smtClean="0">
                <a:solidFill>
                  <a:srgbClr val="E4701E"/>
                </a:solidFill>
                <a:latin typeface="Trade Gothic LT Std Cn" pitchFamily="34" charset="0"/>
                <a:ea typeface="+mn-ea"/>
                <a:cs typeface="+mn-cs"/>
              </a:rPr>
              <a:t>HOW MARKETS INTERACT</a:t>
            </a:r>
            <a:endParaRPr lang="en-GB" sz="1600" b="1" dirty="0">
              <a:solidFill>
                <a:srgbClr val="E4701E"/>
              </a:solidFill>
              <a:latin typeface="Trade Gothic LT Std Cn" pitchFamily="34" charset="0"/>
            </a:endParaRPr>
          </a:p>
        </p:txBody>
      </p:sp>
      <p:sp>
        <p:nvSpPr>
          <p:cNvPr id="14" name="Chord 13"/>
          <p:cNvSpPr/>
          <p:nvPr/>
        </p:nvSpPr>
        <p:spPr>
          <a:xfrm rot="6752595">
            <a:off x="3837038" y="5993156"/>
            <a:ext cx="1483244" cy="1514991"/>
          </a:xfrm>
          <a:prstGeom prst="chord">
            <a:avLst>
              <a:gd name="adj1" fmla="val 3996300"/>
              <a:gd name="adj2" fmla="val 14842206"/>
            </a:avLst>
          </a:prstGeom>
          <a:solidFill>
            <a:srgbClr val="E4701E"/>
          </a:solidFill>
          <a:ln>
            <a:solidFill>
              <a:srgbClr val="E47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114800" y="6149008"/>
            <a:ext cx="914400" cy="246221"/>
          </a:xfrm>
          <a:prstGeom prst="rect">
            <a:avLst/>
          </a:prstGeom>
          <a:noFill/>
        </p:spPr>
        <p:txBody>
          <a:bodyPr wrap="square" rtlCol="0">
            <a:spAutoFit/>
          </a:bodyPr>
          <a:lstStyle/>
          <a:p>
            <a:pPr algn="ctr"/>
            <a:r>
              <a:rPr lang="en-GB" sz="1000" b="1" dirty="0" smtClean="0">
                <a:solidFill>
                  <a:schemeClr val="bg1"/>
                </a:solidFill>
                <a:latin typeface="Trade Gothic LT Std" pitchFamily="34" charset="0"/>
              </a:rPr>
              <a:t>7-</a:t>
            </a:r>
            <a:fld id="{BF3E2D1B-3FFF-45CB-8648-E0CD14D04F0D}" type="slidenum">
              <a:rPr lang="en-GB" sz="1000" b="1" smtClean="0">
                <a:solidFill>
                  <a:schemeClr val="bg1"/>
                </a:solidFill>
                <a:latin typeface="Trade Gothic LT Std" pitchFamily="34" charset="0"/>
              </a:rPr>
              <a:pPr algn="ctr"/>
              <a:t>‹#›</a:t>
            </a:fld>
            <a:endParaRPr lang="en-GB" sz="1000" b="1" dirty="0">
              <a:solidFill>
                <a:schemeClr val="bg1"/>
              </a:solidFill>
              <a:latin typeface="Trade Gothic LT Std" pitchFamily="34" charset="0"/>
            </a:endParaRPr>
          </a:p>
        </p:txBody>
      </p:sp>
      <p:sp>
        <p:nvSpPr>
          <p:cNvPr id="22" name="Rectangle 21"/>
          <p:cNvSpPr/>
          <p:nvPr/>
        </p:nvSpPr>
        <p:spPr>
          <a:xfrm>
            <a:off x="-39757" y="6477000"/>
            <a:ext cx="9197009" cy="381000"/>
          </a:xfrm>
          <a:prstGeom prst="rect">
            <a:avLst/>
          </a:prstGeom>
          <a:solidFill>
            <a:srgbClr val="E4701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1172816" y="6576392"/>
            <a:ext cx="6781800" cy="246221"/>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Trade Gothic LT Std" pitchFamily="34" charset="0"/>
              </a:rPr>
              <a:t>HIGH SCHOOL ECONOMICS 3</a:t>
            </a:r>
            <a:r>
              <a:rPr lang="en-US" sz="800" b="1" dirty="0" smtClean="0">
                <a:solidFill>
                  <a:schemeClr val="bg1"/>
                </a:solidFill>
                <a:latin typeface="Trade Gothic LT Std" pitchFamily="34" charset="0"/>
              </a:rPr>
              <a:t>RD</a:t>
            </a:r>
            <a:r>
              <a:rPr lang="en-US" sz="1000" b="1" dirty="0" smtClean="0">
                <a:solidFill>
                  <a:schemeClr val="bg1"/>
                </a:solidFill>
                <a:latin typeface="Trade Gothic LT Std" pitchFamily="34" charset="0"/>
              </a:rPr>
              <a:t> EDITION © COUNCIL FOR ECONOMIC EDUCATION, NEW YORK, NY</a:t>
            </a:r>
            <a:endParaRPr lang="en-GB" sz="1000" b="1" dirty="0">
              <a:latin typeface="Trade Gothic LT Std" pitchFamily="34" charset="0"/>
            </a:endParaRPr>
          </a:p>
        </p:txBody>
      </p:sp>
    </p:spTree>
    <p:extLst>
      <p:ext uri="{BB962C8B-B14F-4D97-AF65-F5344CB8AC3E}">
        <p14:creationId xmlns:p14="http://schemas.microsoft.com/office/powerpoint/2010/main" val="18632949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84" r:id="rId13"/>
  </p:sldLayoutIdLst>
  <p:hf sldNum="0" hdr="0" ftr="0" dt="0"/>
  <p:txStyles>
    <p:titleStyle>
      <a:lvl1pPr algn="ctr" defTabSz="914400" rtl="0" eaLnBrk="1" latinLnBrk="0" hangingPunct="1">
        <a:spcBef>
          <a:spcPct val="0"/>
        </a:spcBef>
        <a:buNone/>
        <a:defRPr sz="3600" b="1" kern="1200" cap="all" spc="0" baseline="0">
          <a:solidFill>
            <a:schemeClr val="tx1"/>
          </a:solidFill>
          <a:latin typeface="Trade Gothic LT Std Extende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ade Gothic LT Std Cn"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ade Gothic LT Std Cn"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ade Gothic LT Std Cn"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ade Gothic LT Std Cn"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ade Gothic LT Std C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442686"/>
            <a:ext cx="6477000" cy="852714"/>
          </a:xfrm>
        </p:spPr>
        <p:txBody>
          <a:bodyPr/>
          <a:lstStyle/>
          <a:p>
            <a:pPr algn="ctr"/>
            <a:r>
              <a:rPr lang="en-US" cap="none" dirty="0" smtClean="0">
                <a:latin typeface="+mj-lt"/>
              </a:rPr>
              <a:t>The Great Epizootic of 1872</a:t>
            </a:r>
            <a:endParaRPr lang="en-US" cap="none" dirty="0">
              <a:latin typeface="+mj-lt"/>
            </a:endParaRPr>
          </a:p>
        </p:txBody>
      </p:sp>
      <p:sp>
        <p:nvSpPr>
          <p:cNvPr id="3" name="Subtitle 2"/>
          <p:cNvSpPr>
            <a:spLocks noGrp="1"/>
          </p:cNvSpPr>
          <p:nvPr>
            <p:ph type="subTitle" idx="1"/>
          </p:nvPr>
        </p:nvSpPr>
        <p:spPr>
          <a:xfrm>
            <a:off x="1600200" y="5105400"/>
            <a:ext cx="5867400" cy="609600"/>
          </a:xfrm>
        </p:spPr>
        <p:txBody>
          <a:bodyPr>
            <a:normAutofit fontScale="92500"/>
          </a:bodyPr>
          <a:lstStyle/>
          <a:p>
            <a:pPr algn="ctr"/>
            <a:r>
              <a:rPr lang="en-US" sz="2800" i="1" dirty="0" smtClean="0">
                <a:solidFill>
                  <a:schemeClr val="tx1"/>
                </a:solidFill>
              </a:rPr>
              <a:t>Equine Influenza Devastates America</a:t>
            </a:r>
            <a:endParaRPr lang="en-US" sz="2800" dirty="0">
              <a:solidFill>
                <a:schemeClr val="tx1"/>
              </a:solidFill>
            </a:endParaRPr>
          </a:p>
        </p:txBody>
      </p:sp>
      <p:pic>
        <p:nvPicPr>
          <p:cNvPr id="1026" name="Picture 2" descr="C:\Users\Brett\Pictures\crain-600.jpg"/>
          <p:cNvPicPr>
            <a:picLocks noChangeAspect="1" noChangeArrowheads="1"/>
          </p:cNvPicPr>
          <p:nvPr/>
        </p:nvPicPr>
        <p:blipFill>
          <a:blip r:embed="rId3" cstate="print"/>
          <a:srcRect/>
          <a:stretch>
            <a:fillRect/>
          </a:stretch>
        </p:blipFill>
        <p:spPr bwMode="auto">
          <a:xfrm>
            <a:off x="1714500" y="1905000"/>
            <a:ext cx="5715000" cy="304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1341"/>
            <a:ext cx="8305800" cy="1162050"/>
          </a:xfrm>
        </p:spPr>
        <p:txBody>
          <a:bodyPr>
            <a:noAutofit/>
          </a:bodyPr>
          <a:lstStyle/>
          <a:p>
            <a:pPr algn="ctr"/>
            <a:r>
              <a:rPr lang="en-US" sz="3600" cap="none" dirty="0" smtClean="0">
                <a:latin typeface="+mj-lt"/>
              </a:rPr>
              <a:t>The Fate of the Economy Was in Jeopardy</a:t>
            </a:r>
            <a:endParaRPr lang="en-US" sz="3600" cap="none" dirty="0">
              <a:latin typeface="+mj-lt"/>
            </a:endParaRPr>
          </a:p>
        </p:txBody>
      </p:sp>
      <p:pic>
        <p:nvPicPr>
          <p:cNvPr id="6" name="Content Placeholder 5" descr="131a.jpg"/>
          <p:cNvPicPr>
            <a:picLocks noGrp="1" noChangeAspect="1"/>
          </p:cNvPicPr>
          <p:nvPr>
            <p:ph idx="1"/>
          </p:nvPr>
        </p:nvPicPr>
        <p:blipFill>
          <a:blip r:embed="rId3" cstate="print"/>
          <a:stretch>
            <a:fillRect/>
          </a:stretch>
        </p:blipFill>
        <p:spPr>
          <a:xfrm>
            <a:off x="5562600" y="3962400"/>
            <a:ext cx="3276600" cy="2173478"/>
          </a:xfrm>
          <a:ln w="38100">
            <a:solidFill>
              <a:srgbClr val="000000"/>
            </a:solidFill>
          </a:ln>
          <a:effectLst>
            <a:outerShdw blurRad="50800" dist="50800" dir="5400000" algn="ctr" rotWithShape="0">
              <a:srgbClr val="000000">
                <a:alpha val="43000"/>
              </a:srgbClr>
            </a:outerShdw>
          </a:effectLst>
        </p:spPr>
      </p:pic>
      <p:sp>
        <p:nvSpPr>
          <p:cNvPr id="5" name="Text Placeholder 4"/>
          <p:cNvSpPr>
            <a:spLocks noGrp="1"/>
          </p:cNvSpPr>
          <p:nvPr>
            <p:ph type="body" sz="half" idx="2"/>
          </p:nvPr>
        </p:nvSpPr>
        <p:spPr>
          <a:xfrm>
            <a:off x="457200" y="1600200"/>
            <a:ext cx="4267200" cy="4648200"/>
          </a:xfrm>
        </p:spPr>
        <p:txBody>
          <a:bodyPr>
            <a:noAutofit/>
          </a:bodyPr>
          <a:lstStyle/>
          <a:p>
            <a:r>
              <a:rPr lang="en-US" sz="2200" dirty="0" smtClean="0"/>
              <a:t>It was becoming apparent that a nation so heavily dependent on the horse for so much could suffer an economic calamity from this epidemic.</a:t>
            </a:r>
          </a:p>
          <a:p>
            <a:r>
              <a:rPr lang="en-US" sz="2200" dirty="0" smtClean="0"/>
              <a:t>Remember, this disease began spreading in the fall of 1872.</a:t>
            </a:r>
          </a:p>
          <a:p>
            <a:pPr marL="285750" indent="-285750">
              <a:buFont typeface="Wingdings" pitchFamily="2" charset="2"/>
              <a:buChar char="§"/>
            </a:pPr>
            <a:r>
              <a:rPr lang="en-US" sz="1800" dirty="0" smtClean="0"/>
              <a:t>What are most farmers doing in the fall of every year?</a:t>
            </a:r>
          </a:p>
          <a:p>
            <a:pPr marL="285750" indent="-285750">
              <a:buFont typeface="Wingdings" pitchFamily="2" charset="2"/>
              <a:buChar char="§"/>
            </a:pPr>
            <a:r>
              <a:rPr lang="en-US" sz="1800" dirty="0" smtClean="0"/>
              <a:t>How do </a:t>
            </a:r>
            <a:r>
              <a:rPr lang="en-US" sz="1800" dirty="0" err="1" smtClean="0"/>
              <a:t>midwestern</a:t>
            </a:r>
            <a:r>
              <a:rPr lang="en-US" sz="1800" dirty="0" smtClean="0"/>
              <a:t> crops get to eastern cities?</a:t>
            </a:r>
          </a:p>
          <a:p>
            <a:pPr marL="285750" indent="-285750">
              <a:buFont typeface="Wingdings" pitchFamily="2" charset="2"/>
              <a:buChar char="§"/>
            </a:pPr>
            <a:r>
              <a:rPr lang="en-US" sz="1800" dirty="0" smtClean="0"/>
              <a:t>What impact would this event have had on people’s ability to buy food for their families? </a:t>
            </a:r>
            <a:endParaRPr lang="en-US" sz="1800" dirty="0"/>
          </a:p>
        </p:txBody>
      </p:sp>
      <p:pic>
        <p:nvPicPr>
          <p:cNvPr id="2050" name="Picture 2" descr="C:\Users\Brett\Pictures\131c.jpg"/>
          <p:cNvPicPr>
            <a:picLocks noChangeAspect="1" noChangeArrowheads="1"/>
          </p:cNvPicPr>
          <p:nvPr/>
        </p:nvPicPr>
        <p:blipFill>
          <a:blip r:embed="rId4" cstate="print"/>
          <a:srcRect/>
          <a:stretch>
            <a:fillRect/>
          </a:stretch>
        </p:blipFill>
        <p:spPr bwMode="auto">
          <a:xfrm>
            <a:off x="4800600" y="1752600"/>
            <a:ext cx="2743200" cy="1965325"/>
          </a:xfrm>
          <a:prstGeom prst="rect">
            <a:avLst/>
          </a:prstGeom>
          <a:noFill/>
          <a:ln w="38100">
            <a:solidFill>
              <a:srgbClr val="000000"/>
            </a:solidFill>
          </a:ln>
          <a:effectLst>
            <a:outerShdw blurRad="50800" dist="50800" dir="5400000" algn="ctr"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762000"/>
            <a:ext cx="8763000" cy="838200"/>
          </a:xfrm>
        </p:spPr>
        <p:txBody>
          <a:bodyPr>
            <a:noAutofit/>
          </a:bodyPr>
          <a:lstStyle/>
          <a:p>
            <a:pPr algn="ctr"/>
            <a:r>
              <a:rPr lang="en-US" sz="3600" cap="none" dirty="0" smtClean="0"/>
              <a:t>Great Boston Fire of 1872 Consumes Horseless Industrial Area </a:t>
            </a:r>
            <a:endParaRPr lang="en-US" sz="3600" cap="none" dirty="0"/>
          </a:p>
        </p:txBody>
      </p:sp>
      <p:pic>
        <p:nvPicPr>
          <p:cNvPr id="8" name="Content Placeholder 7" descr="boston.jpg"/>
          <p:cNvPicPr>
            <a:picLocks noGrp="1" noChangeAspect="1"/>
          </p:cNvPicPr>
          <p:nvPr>
            <p:ph idx="1"/>
          </p:nvPr>
        </p:nvPicPr>
        <p:blipFill>
          <a:blip r:embed="rId3" cstate="print"/>
          <a:stretch>
            <a:fillRect/>
          </a:stretch>
        </p:blipFill>
        <p:spPr>
          <a:xfrm>
            <a:off x="4038600" y="1828800"/>
            <a:ext cx="4779542" cy="3276600"/>
          </a:xfrm>
          <a:ln w="38100">
            <a:solidFill>
              <a:srgbClr val="000000"/>
            </a:solidFill>
          </a:ln>
          <a:effectLst>
            <a:outerShdw blurRad="50800" dist="50800" dir="5400000" algn="ctr" rotWithShape="0">
              <a:srgbClr val="000000">
                <a:alpha val="43000"/>
              </a:srgbClr>
            </a:outerShdw>
          </a:effectLst>
        </p:spPr>
      </p:pic>
      <p:sp>
        <p:nvSpPr>
          <p:cNvPr id="7" name="Text Placeholder 6"/>
          <p:cNvSpPr>
            <a:spLocks noGrp="1"/>
          </p:cNvSpPr>
          <p:nvPr>
            <p:ph type="body" sz="half" idx="2"/>
          </p:nvPr>
        </p:nvSpPr>
        <p:spPr>
          <a:xfrm>
            <a:off x="304800" y="1752600"/>
            <a:ext cx="3581400" cy="4191000"/>
          </a:xfrm>
        </p:spPr>
        <p:txBody>
          <a:bodyPr>
            <a:noAutofit/>
          </a:bodyPr>
          <a:lstStyle/>
          <a:p>
            <a:pPr>
              <a:spcBef>
                <a:spcPts val="0"/>
              </a:spcBef>
            </a:pPr>
            <a:r>
              <a:rPr lang="en-US" sz="2200" dirty="0" smtClean="0"/>
              <a:t>The story of this fire is </a:t>
            </a:r>
            <a:br>
              <a:rPr lang="en-US" sz="2200" dirty="0" smtClean="0"/>
            </a:br>
            <a:r>
              <a:rPr lang="en-US" sz="2200" dirty="0" smtClean="0"/>
              <a:t>still recounted in Boston, </a:t>
            </a:r>
            <a:br>
              <a:rPr lang="en-US" sz="2200" dirty="0" smtClean="0"/>
            </a:br>
            <a:r>
              <a:rPr lang="en-US" sz="2200" dirty="0" smtClean="0"/>
              <a:t>but few realize the </a:t>
            </a:r>
            <a:br>
              <a:rPr lang="en-US" sz="2200" dirty="0" smtClean="0"/>
            </a:br>
            <a:r>
              <a:rPr lang="en-US" sz="2200" dirty="0" smtClean="0"/>
              <a:t>blaze’s magnitude was a consequence of the Great Epizootic. On November 9, fire swept quickly through the industrial section of </a:t>
            </a:r>
          </a:p>
          <a:p>
            <a:pPr>
              <a:spcBef>
                <a:spcPts val="0"/>
              </a:spcBef>
            </a:pPr>
            <a:r>
              <a:rPr lang="en-US" sz="2200" dirty="0" smtClean="0"/>
              <a:t>the city, ultimately killing </a:t>
            </a:r>
          </a:p>
          <a:p>
            <a:pPr>
              <a:spcBef>
                <a:spcPts val="0"/>
              </a:spcBef>
            </a:pPr>
            <a:r>
              <a:rPr lang="en-US" sz="2200" dirty="0" smtClean="0"/>
              <a:t>20 people and destroying </a:t>
            </a:r>
          </a:p>
          <a:p>
            <a:pPr>
              <a:spcBef>
                <a:spcPts val="0"/>
              </a:spcBef>
            </a:pPr>
            <a:r>
              <a:rPr lang="en-US" sz="2200" dirty="0" smtClean="0"/>
              <a:t>65 acres on which </a:t>
            </a:r>
          </a:p>
          <a:p>
            <a:pPr>
              <a:spcBef>
                <a:spcPts val="0"/>
              </a:spcBef>
            </a:pPr>
            <a:r>
              <a:rPr lang="en-US" sz="2200" dirty="0" smtClean="0"/>
              <a:t>776 buildings burned. </a:t>
            </a:r>
            <a:endParaRPr lang="en-US" sz="2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676400"/>
            <a:ext cx="4114800" cy="4572000"/>
          </a:xfrm>
        </p:spPr>
        <p:txBody>
          <a:bodyPr>
            <a:normAutofit fontScale="92500" lnSpcReduction="10000"/>
          </a:bodyPr>
          <a:lstStyle/>
          <a:p>
            <a:pPr marL="114300" indent="6350">
              <a:buNone/>
            </a:pPr>
            <a:r>
              <a:rPr lang="en-US" dirty="0" smtClean="0"/>
              <a:t>No one is certain how the fire started. The water supply was inadequate, and many buildings had wooden roofs and were filled with flammable materials. Citizens of Boston were forced to haul water to the location on foot, without the assistance of powerful, faster-moving horses.</a:t>
            </a:r>
            <a:endParaRPr lang="en-US" dirty="0"/>
          </a:p>
        </p:txBody>
      </p:sp>
      <p:pic>
        <p:nvPicPr>
          <p:cNvPr id="8" name="Content Placeholder 7" descr="200px-Great_boston_fire_downtown.jpg"/>
          <p:cNvPicPr>
            <a:picLocks noGrp="1" noChangeAspect="1"/>
          </p:cNvPicPr>
          <p:nvPr>
            <p:ph sz="half" idx="2"/>
          </p:nvPr>
        </p:nvPicPr>
        <p:blipFill>
          <a:blip r:embed="rId3" cstate="print"/>
          <a:stretch>
            <a:fillRect/>
          </a:stretch>
        </p:blipFill>
        <p:spPr>
          <a:xfrm>
            <a:off x="5029200" y="1676400"/>
            <a:ext cx="3720353" cy="4334211"/>
          </a:xfrm>
          <a:ln w="38100">
            <a:solidFill>
              <a:srgbClr val="000000"/>
            </a:solidFill>
          </a:ln>
          <a:effectLst>
            <a:outerShdw blurRad="50800" dist="50800" dir="5400000" algn="ctr" rotWithShape="0">
              <a:srgbClr val="000000">
                <a:alpha val="43000"/>
              </a:srgbClr>
            </a:outerShdw>
          </a:effectLst>
        </p:spPr>
      </p:pic>
      <p:sp>
        <p:nvSpPr>
          <p:cNvPr id="9" name="Title 8"/>
          <p:cNvSpPr>
            <a:spLocks noGrp="1"/>
          </p:cNvSpPr>
          <p:nvPr>
            <p:ph type="title"/>
          </p:nvPr>
        </p:nvSpPr>
        <p:spPr>
          <a:xfrm>
            <a:off x="457200" y="416859"/>
            <a:ext cx="8229600" cy="1143000"/>
          </a:xfrm>
        </p:spPr>
        <p:txBody>
          <a:bodyPr>
            <a:noAutofit/>
          </a:bodyPr>
          <a:lstStyle/>
          <a:p>
            <a:r>
              <a:rPr lang="en-US" cap="none" dirty="0" smtClean="0"/>
              <a:t>Firemen Strapped </a:t>
            </a:r>
            <a:r>
              <a:rPr lang="en-US" cap="none" smtClean="0"/>
              <a:t>Harnesses to Themselves to </a:t>
            </a:r>
            <a:r>
              <a:rPr lang="en-US" cap="none" dirty="0" smtClean="0"/>
              <a:t>Haul Water</a:t>
            </a:r>
            <a:endParaRPr lang="en-GB" cap="non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486228"/>
            <a:ext cx="8305800" cy="825500"/>
          </a:xfrm>
        </p:spPr>
        <p:txBody>
          <a:bodyPr>
            <a:normAutofit fontScale="90000"/>
          </a:bodyPr>
          <a:lstStyle/>
          <a:p>
            <a:pPr algn="ctr"/>
            <a:r>
              <a:rPr lang="en-US" sz="4000" cap="none" dirty="0" smtClean="0">
                <a:latin typeface="+mj-lt"/>
              </a:rPr>
              <a:t>America Comes to a Halt</a:t>
            </a:r>
            <a:r>
              <a:rPr lang="en-US" sz="2400" dirty="0" smtClean="0">
                <a:latin typeface="+mj-lt"/>
              </a:rPr>
              <a:t/>
            </a:r>
            <a:br>
              <a:rPr lang="en-US" sz="2400" dirty="0" smtClean="0">
                <a:latin typeface="+mj-lt"/>
              </a:rPr>
            </a:br>
            <a:endParaRPr lang="en-US" sz="1400" dirty="0">
              <a:latin typeface="Trade Gothic LT Std Cn" pitchFamily="34" charset="0"/>
            </a:endParaRPr>
          </a:p>
        </p:txBody>
      </p:sp>
      <p:sp>
        <p:nvSpPr>
          <p:cNvPr id="6" name="Text Placeholder 5"/>
          <p:cNvSpPr>
            <a:spLocks noGrp="1"/>
          </p:cNvSpPr>
          <p:nvPr>
            <p:ph type="body" sz="half" idx="2"/>
          </p:nvPr>
        </p:nvSpPr>
        <p:spPr>
          <a:xfrm>
            <a:off x="228600" y="1600200"/>
            <a:ext cx="2895600" cy="4495800"/>
          </a:xfrm>
        </p:spPr>
        <p:txBody>
          <a:bodyPr>
            <a:noAutofit/>
          </a:bodyPr>
          <a:lstStyle/>
          <a:p>
            <a:r>
              <a:rPr lang="en-US" sz="2600" dirty="0" smtClean="0"/>
              <a:t>We see these forms of transportation every day and seldom stop to think of the integral role they play. What  if our “workhorses” were suddenly unavailable?</a:t>
            </a:r>
            <a:endParaRPr lang="en-US" sz="2600" dirty="0"/>
          </a:p>
        </p:txBody>
      </p:sp>
      <p:pic>
        <p:nvPicPr>
          <p:cNvPr id="1028" name="Picture 4" descr="\\10.18.1.48\cvoprod\CEE\Books_Markpdf\ECONOMICS-131302\PowerPoints\ARt\Lesson07-slide2-plane.jpg"/>
          <p:cNvPicPr>
            <a:picLocks noChangeAspect="1" noChangeArrowheads="1"/>
          </p:cNvPicPr>
          <p:nvPr/>
        </p:nvPicPr>
        <p:blipFill>
          <a:blip r:embed="rId3" cstate="print"/>
          <a:srcRect/>
          <a:stretch>
            <a:fillRect/>
          </a:stretch>
        </p:blipFill>
        <p:spPr bwMode="auto">
          <a:xfrm>
            <a:off x="3124200" y="1752600"/>
            <a:ext cx="2520950" cy="1679575"/>
          </a:xfrm>
          <a:prstGeom prst="rect">
            <a:avLst/>
          </a:prstGeom>
          <a:noFill/>
        </p:spPr>
      </p:pic>
      <p:pic>
        <p:nvPicPr>
          <p:cNvPr id="1030" name="Picture 6" descr="\\10.18.1.48\cvoprod\CEE\Books_Markpdf\ECONOMICS-131302\PowerPoints\ARt\Lesson07-slide2-ship.jpg"/>
          <p:cNvPicPr>
            <a:picLocks noChangeAspect="1" noChangeArrowheads="1"/>
          </p:cNvPicPr>
          <p:nvPr/>
        </p:nvPicPr>
        <p:blipFill>
          <a:blip r:embed="rId4" cstate="print"/>
          <a:srcRect/>
          <a:stretch>
            <a:fillRect/>
          </a:stretch>
        </p:blipFill>
        <p:spPr bwMode="auto">
          <a:xfrm>
            <a:off x="5748338" y="1752600"/>
            <a:ext cx="3243262" cy="1620837"/>
          </a:xfrm>
          <a:prstGeom prst="rect">
            <a:avLst/>
          </a:prstGeom>
          <a:noFill/>
        </p:spPr>
      </p:pic>
      <p:pic>
        <p:nvPicPr>
          <p:cNvPr id="1032" name="Picture 8" descr="\\10.18.1.48\cvoprod\CEE\Books_Markpdf\ECONOMICS-131302\PowerPoints\ARt\Lesson07-slide2-train.jpg"/>
          <p:cNvPicPr>
            <a:picLocks noChangeAspect="1" noChangeArrowheads="1"/>
          </p:cNvPicPr>
          <p:nvPr/>
        </p:nvPicPr>
        <p:blipFill>
          <a:blip r:embed="rId5" cstate="print"/>
          <a:srcRect/>
          <a:stretch>
            <a:fillRect/>
          </a:stretch>
        </p:blipFill>
        <p:spPr bwMode="auto">
          <a:xfrm>
            <a:off x="5974296" y="3567954"/>
            <a:ext cx="2825218" cy="2266950"/>
          </a:xfrm>
          <a:prstGeom prst="rect">
            <a:avLst/>
          </a:prstGeom>
          <a:noFill/>
        </p:spPr>
      </p:pic>
      <p:pic>
        <p:nvPicPr>
          <p:cNvPr id="1034" name="Picture 10" descr="\\10.18.1.48\cvoprod\CEE\Books_Markpdf\ECONOMICS-131302\PowerPoints\ARt\Lesson07-slide2-truck.jpg"/>
          <p:cNvPicPr>
            <a:picLocks noChangeAspect="1" noChangeArrowheads="1"/>
          </p:cNvPicPr>
          <p:nvPr/>
        </p:nvPicPr>
        <p:blipFill>
          <a:blip r:embed="rId6" cstate="print"/>
          <a:srcRect/>
          <a:stretch>
            <a:fillRect/>
          </a:stretch>
        </p:blipFill>
        <p:spPr bwMode="auto">
          <a:xfrm>
            <a:off x="3124200" y="3567953"/>
            <a:ext cx="2682875" cy="22669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79612"/>
            <a:ext cx="8229600" cy="739588"/>
          </a:xfrm>
        </p:spPr>
        <p:txBody>
          <a:bodyPr>
            <a:normAutofit/>
          </a:bodyPr>
          <a:lstStyle/>
          <a:p>
            <a:pPr algn="ctr"/>
            <a:r>
              <a:rPr lang="en-US" sz="3600" cap="none" dirty="0" smtClean="0"/>
              <a:t>America Ran on Horse Power</a:t>
            </a:r>
            <a:endParaRPr lang="en-US" sz="3600" cap="none" dirty="0"/>
          </a:p>
        </p:txBody>
      </p:sp>
      <p:sp>
        <p:nvSpPr>
          <p:cNvPr id="9" name="Content Placeholder 8"/>
          <p:cNvSpPr>
            <a:spLocks noGrp="1"/>
          </p:cNvSpPr>
          <p:nvPr>
            <p:ph sz="half" idx="1"/>
          </p:nvPr>
        </p:nvSpPr>
        <p:spPr>
          <a:xfrm>
            <a:off x="228600" y="1752600"/>
            <a:ext cx="3657600" cy="3962400"/>
          </a:xfrm>
        </p:spPr>
        <p:txBody>
          <a:bodyPr>
            <a:normAutofit fontScale="92500" lnSpcReduction="20000"/>
          </a:bodyPr>
          <a:lstStyle/>
          <a:p>
            <a:pPr>
              <a:buNone/>
            </a:pPr>
            <a:r>
              <a:rPr lang="en-US" sz="2800" dirty="0" smtClean="0"/>
              <a:t> </a:t>
            </a:r>
          </a:p>
          <a:p>
            <a:pPr>
              <a:buNone/>
            </a:pPr>
            <a:r>
              <a:rPr lang="en-US" sz="2800" dirty="0" smtClean="0"/>
              <a:t>   Throughout most of U.S. history, the horse was the engine of business and commerce. Our nation relied on that gentle animal to move freight and perform countless tasks.</a:t>
            </a:r>
            <a:endParaRPr lang="en-US" sz="2400" dirty="0"/>
          </a:p>
        </p:txBody>
      </p:sp>
      <p:pic>
        <p:nvPicPr>
          <p:cNvPr id="13" name="Content Placeholder 12" descr="workhorse.jpg"/>
          <p:cNvPicPr>
            <a:picLocks noGrp="1" noChangeAspect="1"/>
          </p:cNvPicPr>
          <p:nvPr>
            <p:ph sz="half" idx="2"/>
          </p:nvPr>
        </p:nvPicPr>
        <p:blipFill>
          <a:blip r:embed="rId3" cstate="print"/>
          <a:stretch>
            <a:fillRect/>
          </a:stretch>
        </p:blipFill>
        <p:spPr>
          <a:xfrm>
            <a:off x="3886200" y="2133600"/>
            <a:ext cx="4862218" cy="341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533400" y="533400"/>
          <a:ext cx="8077200" cy="5486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876801"/>
            <a:ext cx="8458200" cy="914399"/>
          </a:xfrm>
        </p:spPr>
        <p:txBody>
          <a:bodyPr>
            <a:noAutofit/>
          </a:bodyPr>
          <a:lstStyle/>
          <a:p>
            <a:r>
              <a:rPr lang="en-US" sz="1200" b="0" cap="none" dirty="0" smtClean="0">
                <a:solidFill>
                  <a:schemeClr val="tx1"/>
                </a:solidFill>
              </a:rPr>
              <a:t>A highly contagious strain of equine influenza originated in </a:t>
            </a:r>
            <a:r>
              <a:rPr lang="en-US" sz="1200" b="0" cap="none" dirty="0" smtClean="0"/>
              <a:t>T</a:t>
            </a:r>
            <a:r>
              <a:rPr lang="en-US" sz="1200" b="0" cap="none" dirty="0" smtClean="0">
                <a:solidFill>
                  <a:schemeClr val="tx1"/>
                </a:solidFill>
              </a:rPr>
              <a:t>oronto, </a:t>
            </a:r>
            <a:r>
              <a:rPr lang="en-US" sz="1200" b="0" cap="none" dirty="0" smtClean="0"/>
              <a:t>C</a:t>
            </a:r>
            <a:r>
              <a:rPr lang="en-US" sz="1200" b="0" cap="none" dirty="0" smtClean="0">
                <a:solidFill>
                  <a:schemeClr val="tx1"/>
                </a:solidFill>
              </a:rPr>
              <a:t>anada, and swept south into the </a:t>
            </a:r>
            <a:r>
              <a:rPr lang="en-US" sz="1200" b="0" cap="none" dirty="0" smtClean="0"/>
              <a:t>United States in late </a:t>
            </a:r>
            <a:r>
              <a:rPr lang="en-US" sz="1200" b="0" cap="none" dirty="0" smtClean="0">
                <a:solidFill>
                  <a:schemeClr val="tx1"/>
                </a:solidFill>
              </a:rPr>
              <a:t>1872, affecting the entire country within 90 days. Records show that 80–99 percent of all horses were eventually infected—unable to stand in their stables and coughing violently in the streets.</a:t>
            </a:r>
            <a:endParaRPr lang="en-US" sz="1100" b="0" cap="none" dirty="0"/>
          </a:p>
        </p:txBody>
      </p:sp>
      <p:sp>
        <p:nvSpPr>
          <p:cNvPr id="6" name="TextBox 5"/>
          <p:cNvSpPr txBox="1"/>
          <p:nvPr/>
        </p:nvSpPr>
        <p:spPr>
          <a:xfrm>
            <a:off x="228600" y="381000"/>
            <a:ext cx="1981200" cy="4778231"/>
          </a:xfrm>
          <a:prstGeom prst="rect">
            <a:avLst/>
          </a:prstGeom>
          <a:noFill/>
        </p:spPr>
        <p:txBody>
          <a:bodyPr wrap="square" rtlCol="0">
            <a:spAutoFit/>
          </a:bodyPr>
          <a:lstStyle/>
          <a:p>
            <a:pPr>
              <a:tabLst>
                <a:tab pos="457200" algn="l"/>
              </a:tabLst>
            </a:pPr>
            <a:r>
              <a:rPr lang="en-US" sz="1050" dirty="0" smtClean="0"/>
              <a:t>09/25	Markham, Ontario</a:t>
            </a:r>
          </a:p>
          <a:p>
            <a:pPr>
              <a:tabLst>
                <a:tab pos="457200" algn="l"/>
              </a:tabLst>
            </a:pPr>
            <a:r>
              <a:rPr lang="en-US" sz="1050" dirty="0" smtClean="0"/>
              <a:t>10/01	Toronto, Ontario</a:t>
            </a:r>
          </a:p>
          <a:p>
            <a:pPr>
              <a:tabLst>
                <a:tab pos="457200" algn="l"/>
              </a:tabLst>
            </a:pPr>
            <a:r>
              <a:rPr lang="en-US" sz="1050" dirty="0" smtClean="0"/>
              <a:t>10/10	Detroit, MI</a:t>
            </a:r>
          </a:p>
          <a:p>
            <a:pPr>
              <a:tabLst>
                <a:tab pos="457200" algn="l"/>
              </a:tabLst>
            </a:pPr>
            <a:r>
              <a:rPr lang="en-US" sz="1050" dirty="0" smtClean="0"/>
              <a:t>10/14	Buffalo, NY</a:t>
            </a:r>
          </a:p>
          <a:p>
            <a:pPr>
              <a:tabLst>
                <a:tab pos="457200" algn="l"/>
              </a:tabLst>
            </a:pPr>
            <a:r>
              <a:rPr lang="en-US" sz="1050" dirty="0" smtClean="0"/>
              <a:t>10/17	Rochester, NY</a:t>
            </a:r>
          </a:p>
          <a:p>
            <a:pPr>
              <a:tabLst>
                <a:tab pos="457200" algn="l"/>
              </a:tabLst>
            </a:pPr>
            <a:r>
              <a:rPr lang="en-US" sz="1050" dirty="0" smtClean="0"/>
              <a:t>10/18	Montreal, Quebec</a:t>
            </a:r>
          </a:p>
          <a:p>
            <a:pPr>
              <a:tabLst>
                <a:tab pos="457200" algn="l"/>
              </a:tabLst>
            </a:pPr>
            <a:r>
              <a:rPr lang="en-US" sz="1050" dirty="0" smtClean="0"/>
              <a:t>10/19	Syracuse, NY</a:t>
            </a:r>
          </a:p>
          <a:p>
            <a:pPr>
              <a:tabLst>
                <a:tab pos="457200" algn="l"/>
              </a:tabLst>
            </a:pPr>
            <a:r>
              <a:rPr lang="en-US" sz="1050" dirty="0" smtClean="0"/>
              <a:t>10/21	Keene, NH</a:t>
            </a:r>
          </a:p>
          <a:p>
            <a:pPr>
              <a:tabLst>
                <a:tab pos="457200" algn="l"/>
              </a:tabLst>
            </a:pPr>
            <a:r>
              <a:rPr lang="en-US" sz="1050" dirty="0" smtClean="0"/>
              <a:t>10/22	New York, NY</a:t>
            </a:r>
          </a:p>
          <a:p>
            <a:pPr>
              <a:tabLst>
                <a:tab pos="457200" algn="l"/>
              </a:tabLst>
            </a:pPr>
            <a:r>
              <a:rPr lang="en-US" sz="1050" dirty="0" smtClean="0"/>
              <a:t>10/22	Boston, MA</a:t>
            </a:r>
          </a:p>
          <a:p>
            <a:pPr>
              <a:tabLst>
                <a:tab pos="457200" algn="l"/>
              </a:tabLst>
            </a:pPr>
            <a:r>
              <a:rPr lang="en-US" sz="1050" dirty="0" smtClean="0"/>
              <a:t>10/23	Bangor, ME</a:t>
            </a:r>
          </a:p>
          <a:p>
            <a:pPr>
              <a:tabLst>
                <a:tab pos="457200" algn="l"/>
              </a:tabLst>
            </a:pPr>
            <a:r>
              <a:rPr lang="en-US" sz="1050" dirty="0" smtClean="0"/>
              <a:t>10/23	Chicago, IL</a:t>
            </a:r>
          </a:p>
          <a:p>
            <a:pPr>
              <a:tabLst>
                <a:tab pos="457200" algn="l"/>
              </a:tabLst>
            </a:pPr>
            <a:r>
              <a:rPr lang="en-US" sz="1050" dirty="0" smtClean="0"/>
              <a:t>10/24	Baltimore, MD</a:t>
            </a:r>
          </a:p>
          <a:p>
            <a:pPr>
              <a:tabLst>
                <a:tab pos="457200" algn="l"/>
              </a:tabLst>
            </a:pPr>
            <a:r>
              <a:rPr lang="en-US" sz="1050" dirty="0" smtClean="0"/>
              <a:t>10/26	Pontiac, MI</a:t>
            </a:r>
          </a:p>
          <a:p>
            <a:pPr>
              <a:tabLst>
                <a:tab pos="457200" algn="l"/>
              </a:tabLst>
            </a:pPr>
            <a:r>
              <a:rPr lang="en-US" sz="1050" dirty="0" smtClean="0"/>
              <a:t>10/28	Philadelphia, PA</a:t>
            </a:r>
          </a:p>
          <a:p>
            <a:pPr>
              <a:tabLst>
                <a:tab pos="457200" algn="l"/>
              </a:tabLst>
            </a:pPr>
            <a:r>
              <a:rPr lang="en-US" sz="1050" dirty="0" smtClean="0"/>
              <a:t>10/28	Washington, DC</a:t>
            </a:r>
          </a:p>
          <a:p>
            <a:pPr>
              <a:tabLst>
                <a:tab pos="457200" algn="l"/>
              </a:tabLst>
            </a:pPr>
            <a:r>
              <a:rPr lang="en-US" sz="1050" dirty="0" smtClean="0"/>
              <a:t>10/29	Columbus, OH</a:t>
            </a:r>
          </a:p>
          <a:p>
            <a:pPr>
              <a:tabLst>
                <a:tab pos="457200" algn="l"/>
              </a:tabLst>
            </a:pPr>
            <a:r>
              <a:rPr lang="en-US" sz="1050" dirty="0" smtClean="0"/>
              <a:t>11/01	Newark, DE</a:t>
            </a:r>
          </a:p>
          <a:p>
            <a:pPr>
              <a:tabLst>
                <a:tab pos="457200" algn="l"/>
              </a:tabLst>
            </a:pPr>
            <a:r>
              <a:rPr lang="en-US" sz="1050" dirty="0" smtClean="0"/>
              <a:t>11/02	Charleston, SC</a:t>
            </a:r>
          </a:p>
          <a:p>
            <a:pPr>
              <a:tabLst>
                <a:tab pos="457200" algn="l"/>
              </a:tabLst>
            </a:pPr>
            <a:r>
              <a:rPr lang="en-US" sz="1050" dirty="0" smtClean="0"/>
              <a:t>11/04	Springfield, IL</a:t>
            </a:r>
          </a:p>
          <a:p>
            <a:pPr>
              <a:tabLst>
                <a:tab pos="457200" algn="l"/>
              </a:tabLst>
            </a:pPr>
            <a:r>
              <a:rPr lang="en-US" sz="1050" dirty="0" smtClean="0"/>
              <a:t>11/05	Grand Rapids, MI</a:t>
            </a:r>
          </a:p>
          <a:p>
            <a:pPr>
              <a:tabLst>
                <a:tab pos="457200" algn="l"/>
              </a:tabLst>
            </a:pPr>
            <a:r>
              <a:rPr lang="en-US" sz="1050" dirty="0" smtClean="0"/>
              <a:t>11/06	Richmond, VA</a:t>
            </a:r>
          </a:p>
          <a:p>
            <a:pPr>
              <a:tabLst>
                <a:tab pos="457200" algn="l"/>
              </a:tabLst>
            </a:pPr>
            <a:r>
              <a:rPr lang="en-US" sz="1050" dirty="0" smtClean="0"/>
              <a:t>11/10	Indianapolis, IN</a:t>
            </a:r>
          </a:p>
          <a:p>
            <a:pPr>
              <a:tabLst>
                <a:tab pos="457200" algn="l"/>
              </a:tabLst>
            </a:pPr>
            <a:r>
              <a:rPr lang="en-US" sz="1050" dirty="0" smtClean="0"/>
              <a:t>11/10	Savannah, GA</a:t>
            </a:r>
          </a:p>
          <a:p>
            <a:pPr>
              <a:tabLst>
                <a:tab pos="457200" algn="l"/>
              </a:tabLst>
            </a:pPr>
            <a:r>
              <a:rPr lang="en-US" sz="1050" dirty="0" smtClean="0"/>
              <a:t>11/13	Louisville, KY</a:t>
            </a:r>
          </a:p>
          <a:p>
            <a:pPr>
              <a:tabLst>
                <a:tab pos="457200" algn="l"/>
              </a:tabLst>
            </a:pPr>
            <a:r>
              <a:rPr lang="en-US" sz="1050" dirty="0" smtClean="0"/>
              <a:t>11/27	New Orleans, LA</a:t>
            </a:r>
          </a:p>
          <a:p>
            <a:pPr>
              <a:tabLst>
                <a:tab pos="457200" algn="l"/>
              </a:tabLst>
            </a:pPr>
            <a:r>
              <a:rPr lang="en-US" sz="1050" dirty="0" smtClean="0"/>
              <a:t>12/01	Colorado Springs, CO</a:t>
            </a:r>
          </a:p>
          <a:p>
            <a:pPr>
              <a:tabLst>
                <a:tab pos="457200" algn="l"/>
              </a:tabLst>
            </a:pPr>
            <a:r>
              <a:rPr lang="en-US" sz="1050" dirty="0" smtClean="0"/>
              <a:t>12/07	Havana, Cuba</a:t>
            </a:r>
          </a:p>
          <a:p>
            <a:pPr>
              <a:tabLst>
                <a:tab pos="457200" algn="l"/>
              </a:tabLst>
            </a:pPr>
            <a:r>
              <a:rPr lang="en-US" sz="1050" dirty="0" smtClean="0"/>
              <a:t>01/26	Albuquerque, NM</a:t>
            </a:r>
            <a:endParaRPr lang="en-US" sz="1050" dirty="0"/>
          </a:p>
        </p:txBody>
      </p:sp>
      <p:pic>
        <p:nvPicPr>
          <p:cNvPr id="1026" name="Picture 2" descr="\\10.18.1.48\cvoprod\CEE\Graphics\ECONOMICS-131302\007\For Slide\HSE-Lesson07-Map.jpg"/>
          <p:cNvPicPr>
            <a:picLocks noChangeAspect="1" noChangeArrowheads="1"/>
          </p:cNvPicPr>
          <p:nvPr/>
        </p:nvPicPr>
        <p:blipFill>
          <a:blip r:embed="rId3" cstate="print"/>
          <a:srcRect/>
          <a:stretch>
            <a:fillRect/>
          </a:stretch>
        </p:blipFill>
        <p:spPr bwMode="auto">
          <a:xfrm>
            <a:off x="2133600" y="457200"/>
            <a:ext cx="6573838" cy="467050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70647"/>
            <a:ext cx="8229600" cy="672353"/>
          </a:xfrm>
        </p:spPr>
        <p:txBody>
          <a:bodyPr>
            <a:normAutofit/>
          </a:bodyPr>
          <a:lstStyle/>
          <a:p>
            <a:pPr algn="ctr"/>
            <a:r>
              <a:rPr lang="en-US" sz="3600" cap="none" dirty="0" smtClean="0"/>
              <a:t>America Came to a Standstill</a:t>
            </a:r>
            <a:endParaRPr lang="en-US" sz="3600" cap="none" dirty="0"/>
          </a:p>
        </p:txBody>
      </p:sp>
      <p:sp>
        <p:nvSpPr>
          <p:cNvPr id="6" name="Content Placeholder 5"/>
          <p:cNvSpPr>
            <a:spLocks noGrp="1"/>
          </p:cNvSpPr>
          <p:nvPr>
            <p:ph sz="half" idx="1"/>
          </p:nvPr>
        </p:nvSpPr>
        <p:spPr>
          <a:xfrm>
            <a:off x="533400" y="1371600"/>
            <a:ext cx="4724400" cy="5029200"/>
          </a:xfrm>
        </p:spPr>
        <p:txBody>
          <a:bodyPr>
            <a:noAutofit/>
          </a:bodyPr>
          <a:lstStyle/>
          <a:p>
            <a:pPr>
              <a:buFont typeface="Wingdings" pitchFamily="2" charset="2"/>
              <a:buChar char="§"/>
            </a:pPr>
            <a:r>
              <a:rPr lang="en-US" sz="2400" dirty="0" smtClean="0">
                <a:latin typeface="+mn-lt"/>
              </a:rPr>
              <a:t>The government in Washington, D.C., was shut down.</a:t>
            </a:r>
          </a:p>
          <a:p>
            <a:pPr>
              <a:buFont typeface="Wingdings" pitchFamily="2" charset="2"/>
              <a:buChar char="§"/>
            </a:pPr>
            <a:r>
              <a:rPr lang="en-US" sz="2400" dirty="0" smtClean="0">
                <a:latin typeface="+mn-lt"/>
              </a:rPr>
              <a:t>Ships in New York harbor could not unload their cargo.</a:t>
            </a:r>
          </a:p>
          <a:p>
            <a:pPr>
              <a:buFont typeface="Wingdings" pitchFamily="2" charset="2"/>
              <a:buChar char="§"/>
            </a:pPr>
            <a:r>
              <a:rPr lang="en-US" sz="2400" dirty="0" smtClean="0">
                <a:latin typeface="+mn-lt"/>
              </a:rPr>
              <a:t>A small fire in Boston grew </a:t>
            </a:r>
            <a:br>
              <a:rPr lang="en-US" sz="2400" dirty="0" smtClean="0">
                <a:latin typeface="+mn-lt"/>
              </a:rPr>
            </a:br>
            <a:r>
              <a:rPr lang="en-US" sz="2400" dirty="0" smtClean="0">
                <a:latin typeface="+mn-lt"/>
              </a:rPr>
              <a:t>into a devastating inferno, destroying a large amount of the city.</a:t>
            </a:r>
          </a:p>
          <a:p>
            <a:pPr>
              <a:buFont typeface="Wingdings" pitchFamily="2" charset="2"/>
              <a:buChar char="§"/>
            </a:pPr>
            <a:r>
              <a:rPr lang="en-US" sz="2400" dirty="0" smtClean="0">
                <a:latin typeface="+mn-lt"/>
              </a:rPr>
              <a:t>The U.S. Cavalry was forced to fight the Apaches on foot.</a:t>
            </a:r>
            <a:endParaRPr lang="en-US" sz="2400" dirty="0">
              <a:latin typeface="+mn-lt"/>
            </a:endParaRPr>
          </a:p>
        </p:txBody>
      </p:sp>
      <p:pic>
        <p:nvPicPr>
          <p:cNvPr id="8" name="Content Placeholder 7" descr="bilde.jpg"/>
          <p:cNvPicPr>
            <a:picLocks noGrp="1" noChangeAspect="1"/>
          </p:cNvPicPr>
          <p:nvPr>
            <p:ph sz="half" idx="2"/>
          </p:nvPr>
        </p:nvPicPr>
        <p:blipFill>
          <a:blip r:embed="rId3" cstate="print"/>
          <a:stretch>
            <a:fillRect/>
          </a:stretch>
        </p:blipFill>
        <p:spPr>
          <a:xfrm>
            <a:off x="5715000" y="1371600"/>
            <a:ext cx="291605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50"/>
            <a:ext cx="8229600" cy="874644"/>
          </a:xfrm>
        </p:spPr>
        <p:txBody>
          <a:bodyPr>
            <a:normAutofit/>
          </a:bodyPr>
          <a:lstStyle/>
          <a:p>
            <a:pPr algn="ctr"/>
            <a:r>
              <a:rPr lang="en-US" cap="none" dirty="0" smtClean="0"/>
              <a:t>Everyday Life Was Frozen</a:t>
            </a:r>
            <a:endParaRPr lang="en-US" cap="none" dirty="0"/>
          </a:p>
        </p:txBody>
      </p:sp>
      <p:pic>
        <p:nvPicPr>
          <p:cNvPr id="5" name="Content Placeholder 4" descr="philadelphia-1897-475.jpg"/>
          <p:cNvPicPr>
            <a:picLocks noGrp="1" noChangeAspect="1"/>
          </p:cNvPicPr>
          <p:nvPr>
            <p:ph sz="half" idx="1"/>
          </p:nvPr>
        </p:nvPicPr>
        <p:blipFill>
          <a:blip r:embed="rId3" cstate="print"/>
          <a:stretch>
            <a:fillRect/>
          </a:stretch>
        </p:blipFill>
        <p:spPr>
          <a:xfrm>
            <a:off x="228600" y="1752600"/>
            <a:ext cx="3809999" cy="3657600"/>
          </a:xfrm>
          <a:ln w="38100">
            <a:solidFill>
              <a:srgbClr val="000000"/>
            </a:solidFill>
          </a:ln>
          <a:effectLst>
            <a:outerShdw blurRad="50800" dist="50800" dir="5400000" algn="ctr" rotWithShape="0">
              <a:srgbClr val="000000">
                <a:alpha val="43000"/>
              </a:srgbClr>
            </a:outerShdw>
          </a:effectLst>
        </p:spPr>
      </p:pic>
      <p:sp>
        <p:nvSpPr>
          <p:cNvPr id="4" name="Content Placeholder 3"/>
          <p:cNvSpPr>
            <a:spLocks noGrp="1"/>
          </p:cNvSpPr>
          <p:nvPr>
            <p:ph sz="half" idx="2"/>
          </p:nvPr>
        </p:nvSpPr>
        <p:spPr>
          <a:xfrm>
            <a:off x="4343400" y="1371600"/>
            <a:ext cx="4724401" cy="4789967"/>
          </a:xfrm>
        </p:spPr>
        <p:txBody>
          <a:bodyPr>
            <a:normAutofit fontScale="77500" lnSpcReduction="20000"/>
          </a:bodyPr>
          <a:lstStyle/>
          <a:p>
            <a:pPr>
              <a:buNone/>
            </a:pPr>
            <a:r>
              <a:rPr lang="en-US" sz="3100" dirty="0" smtClean="0"/>
              <a:t>In Philadelphia: </a:t>
            </a:r>
          </a:p>
          <a:p>
            <a:pPr>
              <a:buFont typeface="Wingdings" pitchFamily="2" charset="2"/>
              <a:buChar char="§"/>
            </a:pPr>
            <a:r>
              <a:rPr lang="en-US" sz="3100" dirty="0" smtClean="0"/>
              <a:t>Streetcars were idled. </a:t>
            </a:r>
          </a:p>
          <a:p>
            <a:pPr>
              <a:buFont typeface="Wingdings" pitchFamily="2" charset="2"/>
              <a:buChar char="§"/>
            </a:pPr>
            <a:r>
              <a:rPr lang="en-US" sz="3100" dirty="0"/>
              <a:t>F</a:t>
            </a:r>
            <a:r>
              <a:rPr lang="en-US" sz="3100" dirty="0" smtClean="0"/>
              <a:t>reight remained at wharves and railroad depots. </a:t>
            </a:r>
          </a:p>
          <a:p>
            <a:pPr>
              <a:buFont typeface="Wingdings" pitchFamily="2" charset="2"/>
              <a:buChar char="§"/>
            </a:pPr>
            <a:r>
              <a:rPr lang="en-US" sz="3100" dirty="0" smtClean="0"/>
              <a:t>Supplies of milk, ice, and groceries disappeared quickly. </a:t>
            </a:r>
          </a:p>
          <a:p>
            <a:pPr>
              <a:buFont typeface="Wingdings" pitchFamily="2" charset="2"/>
              <a:buChar char="§"/>
            </a:pPr>
            <a:r>
              <a:rPr lang="en-US" sz="3100" dirty="0" smtClean="0"/>
              <a:t>Saloons no longer offered beer. </a:t>
            </a:r>
          </a:p>
          <a:p>
            <a:pPr>
              <a:buFont typeface="Wingdings" pitchFamily="2" charset="2"/>
              <a:buChar char="§"/>
            </a:pPr>
            <a:r>
              <a:rPr lang="en-US" sz="3100" dirty="0" smtClean="0"/>
              <a:t>Work halted at construction sites without lumber and brick deliveries.</a:t>
            </a:r>
          </a:p>
          <a:p>
            <a:pPr>
              <a:buFont typeface="Wingdings" pitchFamily="2" charset="2"/>
              <a:buChar char="§"/>
            </a:pPr>
            <a:r>
              <a:rPr lang="en-US" sz="3100" dirty="0" smtClean="0"/>
              <a:t>Fires burned unattended and garbage piled up on the curb.</a:t>
            </a:r>
            <a:endParaRPr lang="en-US" sz="3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306"/>
            <a:ext cx="8229600" cy="748553"/>
          </a:xfrm>
        </p:spPr>
        <p:txBody>
          <a:bodyPr>
            <a:noAutofit/>
          </a:bodyPr>
          <a:lstStyle/>
          <a:p>
            <a:pPr algn="ctr"/>
            <a:r>
              <a:rPr lang="en-US" cap="none" dirty="0" smtClean="0"/>
              <a:t>Isolating the Sick Was Ineffective</a:t>
            </a:r>
            <a:endParaRPr lang="en-US" cap="none" dirty="0"/>
          </a:p>
        </p:txBody>
      </p:sp>
      <p:sp>
        <p:nvSpPr>
          <p:cNvPr id="3" name="Content Placeholder 2"/>
          <p:cNvSpPr>
            <a:spLocks noGrp="1"/>
          </p:cNvSpPr>
          <p:nvPr>
            <p:ph sz="half" idx="1"/>
          </p:nvPr>
        </p:nvSpPr>
        <p:spPr>
          <a:xfrm>
            <a:off x="76200" y="1371600"/>
            <a:ext cx="3962400" cy="4876800"/>
          </a:xfrm>
        </p:spPr>
        <p:txBody>
          <a:bodyPr>
            <a:noAutofit/>
          </a:bodyPr>
          <a:lstStyle/>
          <a:p>
            <a:pPr marL="228600" indent="0">
              <a:buNone/>
            </a:pPr>
            <a:r>
              <a:rPr lang="en-US" sz="2400" dirty="0" smtClean="0"/>
              <a:t>While the mortality rate was relatively low, estimated at about </a:t>
            </a:r>
            <a:br>
              <a:rPr lang="en-US" sz="2400" dirty="0" smtClean="0"/>
            </a:br>
            <a:r>
              <a:rPr lang="en-US" sz="2400" dirty="0" smtClean="0"/>
              <a:t>2 percent overall, large cities lost many more horses than rural areas.  </a:t>
            </a:r>
          </a:p>
          <a:p>
            <a:pPr marL="228600" indent="0">
              <a:buNone/>
            </a:pPr>
            <a:endParaRPr lang="en-US" sz="1100" dirty="0" smtClean="0"/>
          </a:p>
          <a:p>
            <a:pPr marL="228600" indent="0">
              <a:buNone/>
            </a:pPr>
            <a:r>
              <a:rPr lang="en-US" sz="2400" dirty="0" smtClean="0"/>
              <a:t>Because there were no horses to haul coal out of mines, railroads and thousands of other businesses went bankrupt.</a:t>
            </a:r>
            <a:endParaRPr lang="en-US" sz="2400" dirty="0"/>
          </a:p>
        </p:txBody>
      </p:sp>
      <p:pic>
        <p:nvPicPr>
          <p:cNvPr id="5" name="Content Placeholder 4" descr="131b.jpg"/>
          <p:cNvPicPr>
            <a:picLocks noGrp="1" noChangeAspect="1"/>
          </p:cNvPicPr>
          <p:nvPr>
            <p:ph sz="half" idx="2"/>
          </p:nvPr>
        </p:nvPicPr>
        <p:blipFill>
          <a:blip r:embed="rId3" cstate="print"/>
          <a:stretch>
            <a:fillRect/>
          </a:stretch>
        </p:blipFill>
        <p:spPr>
          <a:xfrm>
            <a:off x="4267200" y="1371600"/>
            <a:ext cx="467799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114800" y="4392706"/>
            <a:ext cx="5029200" cy="1631216"/>
          </a:xfrm>
          <a:prstGeom prst="rect">
            <a:avLst/>
          </a:prstGeom>
          <a:noFill/>
        </p:spPr>
        <p:txBody>
          <a:bodyPr wrap="square" rtlCol="0">
            <a:spAutoFit/>
          </a:bodyPr>
          <a:lstStyle/>
          <a:p>
            <a:r>
              <a:rPr lang="en-US" sz="2000" dirty="0" smtClean="0"/>
              <a:t>A four-story horse hotel was used to quarantine the animals, to no avail. Philadelphia lost 2,500 horses. Of the 600,000 horses in the state of New York, more than 90 percent fell ill.</a:t>
            </a:r>
            <a:endParaRPr lang="en-GB"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70647"/>
            <a:ext cx="8229600" cy="672353"/>
          </a:xfrm>
        </p:spPr>
        <p:txBody>
          <a:bodyPr>
            <a:noAutofit/>
          </a:bodyPr>
          <a:lstStyle/>
          <a:p>
            <a:pPr algn="ctr"/>
            <a:r>
              <a:rPr lang="en-US" cap="none" dirty="0" smtClean="0"/>
              <a:t>Newspapers Report Desperation</a:t>
            </a:r>
            <a:endParaRPr lang="en-US" cap="none" dirty="0"/>
          </a:p>
        </p:txBody>
      </p:sp>
      <p:sp>
        <p:nvSpPr>
          <p:cNvPr id="6" name="Rectangle 5"/>
          <p:cNvSpPr/>
          <p:nvPr/>
        </p:nvSpPr>
        <p:spPr>
          <a:xfrm>
            <a:off x="228600" y="1308847"/>
            <a:ext cx="4572000" cy="3505200"/>
          </a:xfrm>
          <a:prstGeom prst="rect">
            <a:avLst/>
          </a:prstGeom>
        </p:spPr>
        <p:txBody>
          <a:bodyPr wrap="square">
            <a:spAutoFit/>
          </a:bodyPr>
          <a:lstStyle/>
          <a:p>
            <a:r>
              <a:rPr lang="en-US" sz="2000" dirty="0" smtClean="0"/>
              <a:t>A </a:t>
            </a:r>
            <a:r>
              <a:rPr lang="en-US" sz="2000" i="1" dirty="0" smtClean="0"/>
              <a:t>New York Times </a:t>
            </a:r>
            <a:r>
              <a:rPr lang="en-US" sz="2000" dirty="0" smtClean="0"/>
              <a:t>article, October 24, 1872, gives a glimpse of the extent of the outbreak: </a:t>
            </a:r>
          </a:p>
          <a:p>
            <a:endParaRPr lang="en-US" sz="2000" dirty="0" smtClean="0"/>
          </a:p>
          <a:p>
            <a:r>
              <a:rPr lang="en-US" sz="2000" dirty="0" smtClean="0"/>
              <a:t>“There is hardly a public stable in the city which is not affected.” </a:t>
            </a:r>
          </a:p>
          <a:p>
            <a:endParaRPr lang="en-US" sz="2000" dirty="0"/>
          </a:p>
          <a:p>
            <a:r>
              <a:rPr lang="en-US" sz="2000" dirty="0" smtClean="0"/>
              <a:t>“It is not uncommon along the streets of the city to see horses dragging along with drooping heads and at intervals coughing violently.”</a:t>
            </a:r>
            <a:endParaRPr lang="en-US" sz="2000" dirty="0"/>
          </a:p>
        </p:txBody>
      </p:sp>
      <p:sp>
        <p:nvSpPr>
          <p:cNvPr id="7" name="Rectangle 6"/>
          <p:cNvSpPr/>
          <p:nvPr/>
        </p:nvSpPr>
        <p:spPr>
          <a:xfrm>
            <a:off x="4966447" y="3581400"/>
            <a:ext cx="4101353" cy="2716128"/>
          </a:xfrm>
          <a:prstGeom prst="rect">
            <a:avLst/>
          </a:prstGeom>
        </p:spPr>
        <p:txBody>
          <a:bodyPr wrap="square">
            <a:spAutoFit/>
          </a:bodyPr>
          <a:lstStyle/>
          <a:p>
            <a:r>
              <a:rPr lang="en-US" sz="2000" dirty="0" smtClean="0"/>
              <a:t>“Large quantities of freight are accumulating along the Erie Railway in Paterson, New Jersey.”</a:t>
            </a:r>
          </a:p>
          <a:p>
            <a:endParaRPr lang="en-US" sz="900" dirty="0"/>
          </a:p>
          <a:p>
            <a:r>
              <a:rPr lang="en-US" sz="2000" dirty="0" smtClean="0"/>
              <a:t>“The disease is spreading rapidly in Bangor, Maine. All fire department horses in Providence, Rhode Island, are sick.”</a:t>
            </a:r>
            <a:endParaRPr lang="en-US" sz="2000" dirty="0"/>
          </a:p>
        </p:txBody>
      </p:sp>
      <p:pic>
        <p:nvPicPr>
          <p:cNvPr id="1026" name="Picture 2" descr="C:\Users\Brett\Pictures\131d.jpg"/>
          <p:cNvPicPr>
            <a:picLocks noChangeAspect="1" noChangeArrowheads="1"/>
          </p:cNvPicPr>
          <p:nvPr/>
        </p:nvPicPr>
        <p:blipFill>
          <a:blip r:embed="rId3" cstate="print"/>
          <a:srcRect/>
          <a:stretch>
            <a:fillRect/>
          </a:stretch>
        </p:blipFill>
        <p:spPr bwMode="auto">
          <a:xfrm>
            <a:off x="5029200" y="1308847"/>
            <a:ext cx="3429000" cy="2228454"/>
          </a:xfrm>
          <a:prstGeom prst="rect">
            <a:avLst/>
          </a:prstGeom>
          <a:noFill/>
          <a:ln w="38100">
            <a:solidFill>
              <a:srgbClr val="000000"/>
            </a:solidFill>
          </a:ln>
          <a:effectLst>
            <a:outerShdw blurRad="50800" dist="50800" dir="5400000" algn="ctr" rotWithShape="0">
              <a:srgbClr val="000000">
                <a:alpha val="43000"/>
              </a:srgbClr>
            </a:outerShdw>
          </a:effectLst>
        </p:spPr>
      </p:pic>
      <p:graphicFrame>
        <p:nvGraphicFramePr>
          <p:cNvPr id="9" name="Diagram 8"/>
          <p:cNvGraphicFramePr/>
          <p:nvPr>
            <p:extLst>
              <p:ext uri="{D42A27DB-BD31-4B8C-83A1-F6EECF244321}">
                <p14:modId xmlns:p14="http://schemas.microsoft.com/office/powerpoint/2010/main" val="934073779"/>
              </p:ext>
            </p:extLst>
          </p:nvPr>
        </p:nvGraphicFramePr>
        <p:xfrm>
          <a:off x="990600" y="4495800"/>
          <a:ext cx="2514600" cy="185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1_HSE_Lesson01_ms-co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E-Economics">
      <a:majorFont>
        <a:latin typeface="Trade Gothic LT Std Extended"/>
        <a:ea typeface=""/>
        <a:cs typeface=""/>
      </a:majorFont>
      <a:minorFont>
        <a:latin typeface="Trade Gothic LT Std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11483</TotalTime>
  <Words>562</Words>
  <Application>Microsoft Office PowerPoint</Application>
  <PresentationFormat>On-screen Show (4:3)</PresentationFormat>
  <Paragraphs>91</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Wingdings</vt:lpstr>
      <vt:lpstr>Trade Gothic LT Std</vt:lpstr>
      <vt:lpstr>Trade Gothic LT Std Cn</vt:lpstr>
      <vt:lpstr>Calibri</vt:lpstr>
      <vt:lpstr>Trade Gothic LT Std Extended</vt:lpstr>
      <vt:lpstr>1_HSE_Lesson01_ms-comp</vt:lpstr>
      <vt:lpstr>The Great Epizootic of 1872</vt:lpstr>
      <vt:lpstr>America Comes to a Halt </vt:lpstr>
      <vt:lpstr>America Ran on Horse Power</vt:lpstr>
      <vt:lpstr>PowerPoint Presentation</vt:lpstr>
      <vt:lpstr>A highly contagious strain of equine influenza originated in Toronto, Canada, and swept south into the United States in late 1872, affecting the entire country within 90 days. Records show that 80–99 percent of all horses were eventually infected—unable to stand in their stables and coughing violently in the streets.</vt:lpstr>
      <vt:lpstr>America Came to a Standstill</vt:lpstr>
      <vt:lpstr>Everyday Life Was Frozen</vt:lpstr>
      <vt:lpstr>Isolating the Sick Was Ineffective</vt:lpstr>
      <vt:lpstr>Newspapers Report Desperation</vt:lpstr>
      <vt:lpstr>The Fate of the Economy Was in Jeopardy</vt:lpstr>
      <vt:lpstr>Great Boston Fire of 1872 Consumes Horseless Industrial Area </vt:lpstr>
      <vt:lpstr>Firemen Strapped Harnesses to Themselves to Haul Water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epizootic of 1872</dc:title>
  <dc:creator>Brett Burkey</dc:creator>
  <cp:lastModifiedBy>Anne Talvacchio</cp:lastModifiedBy>
  <cp:revision>140</cp:revision>
  <dcterms:created xsi:type="dcterms:W3CDTF">2014-04-03T16:56:25Z</dcterms:created>
  <dcterms:modified xsi:type="dcterms:W3CDTF">2014-06-17T22:46:56Z</dcterms:modified>
</cp:coreProperties>
</file>