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tiff" ContentType="image/tif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3" r:id="rId1"/>
  </p:sldMasterIdLst>
  <p:sldIdLst>
    <p:sldId id="257" r:id="rId2"/>
    <p:sldId id="258" r:id="rId3"/>
    <p:sldId id="259" r:id="rId4"/>
    <p:sldId id="260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ne Talvacchio" initials="AMT" lastIdx="27" clrIdx="0"/>
  <p:cmAuthor id="1" name="Kevin Gotchet" initials="KG" lastIdx="9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4701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90" y="-2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87129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67381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7497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77316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47868"/>
            <a:ext cx="8229600" cy="1143000"/>
          </a:xfrm>
        </p:spPr>
        <p:txBody>
          <a:bodyPr>
            <a:normAutofit/>
          </a:bodyPr>
          <a:lstStyle>
            <a:lvl1pPr>
              <a:tabLst/>
              <a:defRPr sz="3600" b="1" baseline="0">
                <a:latin typeface="Trade Gothic LT Std Extended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35681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522278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92373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9904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00445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49416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810304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877774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tif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Slide_background_new.t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369" y="-13252"/>
            <a:ext cx="9141262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445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0" y="0"/>
            <a:ext cx="9144000" cy="0"/>
          </a:xfrm>
          <a:prstGeom prst="line">
            <a:avLst/>
          </a:prstGeom>
          <a:ln w="38100">
            <a:solidFill>
              <a:srgbClr val="E470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0" y="333380"/>
            <a:ext cx="9144000" cy="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864704" y="0"/>
            <a:ext cx="7391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455C61"/>
                </a:solidFill>
                <a:latin typeface="Trade Gothic LT Std Cn" pitchFamily="34" charset="0"/>
              </a:rPr>
              <a:t>LESSON 12</a:t>
            </a:r>
            <a:r>
              <a:rPr lang="en-US" sz="1600" b="1" baseline="0" dirty="0" smtClean="0">
                <a:solidFill>
                  <a:srgbClr val="455C61"/>
                </a:solidFill>
                <a:latin typeface="Trade Gothic LT Std Cn" pitchFamily="34" charset="0"/>
              </a:rPr>
              <a:t>   </a:t>
            </a:r>
            <a:r>
              <a:rPr lang="en-US" sz="1600" b="1" baseline="0" dirty="0" smtClean="0">
                <a:solidFill>
                  <a:srgbClr val="E4701E"/>
                </a:solidFill>
                <a:latin typeface="Trade Gothic LT Std Cn" pitchFamily="34" charset="0"/>
              </a:rPr>
              <a:t>T</a:t>
            </a:r>
            <a:r>
              <a:rPr lang="en-US" sz="1600" b="1" dirty="0" smtClean="0">
                <a:solidFill>
                  <a:srgbClr val="E4701E"/>
                </a:solidFill>
              </a:rPr>
              <a:t>HIRD-PARTY COSTS AND BENEFITS</a:t>
            </a:r>
            <a:endParaRPr lang="en-GB" sz="1600" b="1" dirty="0">
              <a:solidFill>
                <a:srgbClr val="E4701E"/>
              </a:solidFill>
              <a:latin typeface="Trade Gothic LT Std Cn" pitchFamily="34" charset="0"/>
            </a:endParaRPr>
          </a:p>
        </p:txBody>
      </p:sp>
      <p:sp>
        <p:nvSpPr>
          <p:cNvPr id="14" name="Chord 13"/>
          <p:cNvSpPr/>
          <p:nvPr/>
        </p:nvSpPr>
        <p:spPr>
          <a:xfrm rot="6752595">
            <a:off x="3837038" y="5993156"/>
            <a:ext cx="1483244" cy="1514991"/>
          </a:xfrm>
          <a:prstGeom prst="chord">
            <a:avLst>
              <a:gd name="adj1" fmla="val 3996300"/>
              <a:gd name="adj2" fmla="val 14842206"/>
            </a:avLst>
          </a:prstGeom>
          <a:solidFill>
            <a:srgbClr val="E4701E"/>
          </a:solidFill>
          <a:ln>
            <a:solidFill>
              <a:srgbClr val="E470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4114800" y="6149008"/>
            <a:ext cx="914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>
                <a:solidFill>
                  <a:schemeClr val="bg1"/>
                </a:solidFill>
                <a:latin typeface="Trade Gothic LT Std" pitchFamily="34" charset="0"/>
              </a:rPr>
              <a:t>12-</a:t>
            </a:r>
            <a:fld id="{BF3E2D1B-3FFF-45CB-8648-E0CD14D04F0D}" type="slidenum">
              <a:rPr lang="en-GB" sz="1000" b="1" smtClean="0">
                <a:solidFill>
                  <a:schemeClr val="bg1"/>
                </a:solidFill>
                <a:latin typeface="Trade Gothic LT Std" pitchFamily="34" charset="0"/>
              </a:rPr>
              <a:pPr algn="ctr"/>
              <a:t>‹#›</a:t>
            </a:fld>
            <a:endParaRPr lang="en-GB" sz="1000" b="1" dirty="0">
              <a:solidFill>
                <a:schemeClr val="bg1"/>
              </a:solidFill>
              <a:latin typeface="Trade Gothic LT Std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-39757" y="6477000"/>
            <a:ext cx="9197009" cy="381000"/>
          </a:xfrm>
          <a:prstGeom prst="rect">
            <a:avLst/>
          </a:prstGeom>
          <a:solidFill>
            <a:srgbClr val="E4701E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Box 28"/>
          <p:cNvSpPr txBox="1"/>
          <p:nvPr/>
        </p:nvSpPr>
        <p:spPr>
          <a:xfrm>
            <a:off x="1172816" y="6576392"/>
            <a:ext cx="6781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dirty="0" smtClean="0">
                <a:solidFill>
                  <a:schemeClr val="bg1"/>
                </a:solidFill>
                <a:latin typeface="Trade Gothic LT Std" pitchFamily="34" charset="0"/>
              </a:rPr>
              <a:t>HIGH SCHOOL ECONOMICS 3</a:t>
            </a:r>
            <a:r>
              <a:rPr lang="en-US" sz="800" b="1" dirty="0" smtClean="0">
                <a:solidFill>
                  <a:schemeClr val="bg1"/>
                </a:solidFill>
                <a:latin typeface="Trade Gothic LT Std" pitchFamily="34" charset="0"/>
              </a:rPr>
              <a:t>RD</a:t>
            </a:r>
            <a:r>
              <a:rPr lang="en-US" sz="1000" b="1" dirty="0" smtClean="0">
                <a:solidFill>
                  <a:schemeClr val="bg1"/>
                </a:solidFill>
                <a:latin typeface="Trade Gothic LT Std" pitchFamily="34" charset="0"/>
              </a:rPr>
              <a:t> EDITION © COUNCIL FOR ECONOMIC EDUCATION, NEW YORK, NY</a:t>
            </a:r>
            <a:endParaRPr lang="en-GB" sz="1000" b="1" dirty="0">
              <a:latin typeface="Trade Gothic LT St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3294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3200" b="1" kern="1200" cap="all" spc="0" baseline="0">
          <a:solidFill>
            <a:schemeClr val="tx1"/>
          </a:solidFill>
          <a:latin typeface="Trade Gothic LT Std Extended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rade Gothic LT Std Cn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Trade Gothic LT Std Cn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Trade Gothic LT Std Cn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rade Gothic LT Std Cn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rade Gothic LT Std Cn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4762"/>
            <a:ext cx="8229600" cy="871332"/>
          </a:xfrm>
        </p:spPr>
        <p:txBody>
          <a:bodyPr>
            <a:normAutofit/>
          </a:bodyPr>
          <a:lstStyle/>
          <a:p>
            <a:r>
              <a:rPr lang="en-US" cap="none" dirty="0" smtClean="0"/>
              <a:t>Market Failure</a:t>
            </a:r>
            <a:endParaRPr 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76400"/>
            <a:ext cx="7772400" cy="3886200"/>
          </a:xfrm>
        </p:spPr>
        <p:txBody>
          <a:bodyPr>
            <a:normAutofit/>
          </a:bodyPr>
          <a:lstStyle/>
          <a:p>
            <a:r>
              <a:rPr lang="en-US" sz="2800" dirty="0"/>
              <a:t>Market prices usually reflect the benefits and</a:t>
            </a:r>
            <a:r>
              <a:rPr lang="en-US" sz="2800" dirty="0" smtClean="0"/>
              <a:t> costs </a:t>
            </a:r>
            <a:r>
              <a:rPr lang="en-US" sz="2800" dirty="0"/>
              <a:t>received by the producers and consumers involved in an exchange.  </a:t>
            </a:r>
          </a:p>
          <a:p>
            <a:r>
              <a:rPr lang="en-US" sz="2800" dirty="0" smtClean="0"/>
              <a:t>A kind of </a:t>
            </a:r>
            <a:r>
              <a:rPr lang="en-US" sz="2800" b="1" i="1" dirty="0" smtClean="0"/>
              <a:t>market </a:t>
            </a:r>
            <a:r>
              <a:rPr lang="en-US" sz="2800" b="1" i="1" dirty="0"/>
              <a:t>failure </a:t>
            </a:r>
            <a:r>
              <a:rPr lang="en-US" sz="2800" dirty="0"/>
              <a:t>occurs </a:t>
            </a:r>
            <a:r>
              <a:rPr lang="en-US" sz="2800" dirty="0" smtClean="0"/>
              <a:t>when market </a:t>
            </a:r>
            <a:r>
              <a:rPr lang="en-US" sz="2800" dirty="0"/>
              <a:t>prices </a:t>
            </a:r>
            <a:r>
              <a:rPr lang="en-US" sz="2800" dirty="0" smtClean="0"/>
              <a:t>DO NOT reflect </a:t>
            </a:r>
            <a:r>
              <a:rPr lang="en-US" sz="2800" dirty="0"/>
              <a:t>all the costs and all the benefits </a:t>
            </a:r>
            <a:r>
              <a:rPr lang="en-US" sz="2800" dirty="0" smtClean="0"/>
              <a:t>involved.</a:t>
            </a:r>
          </a:p>
          <a:p>
            <a:r>
              <a:rPr lang="en-US" sz="2800" dirty="0" smtClean="0"/>
              <a:t>This type of market </a:t>
            </a:r>
            <a:r>
              <a:rPr lang="en-US" sz="2800" dirty="0"/>
              <a:t>failure is </a:t>
            </a:r>
            <a:r>
              <a:rPr lang="en-US" sz="2800" dirty="0" smtClean="0"/>
              <a:t>called</a:t>
            </a:r>
            <a:br>
              <a:rPr lang="en-US" sz="2800" dirty="0" smtClean="0"/>
            </a:br>
            <a:r>
              <a:rPr lang="en-US" sz="2800" dirty="0" smtClean="0"/>
              <a:t>an </a:t>
            </a:r>
            <a:r>
              <a:rPr lang="en-US" sz="2800" b="1" i="1" dirty="0" smtClean="0"/>
              <a:t>externality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320327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0621"/>
            <a:ext cx="8229600" cy="795132"/>
          </a:xfrm>
        </p:spPr>
        <p:txBody>
          <a:bodyPr>
            <a:normAutofit/>
          </a:bodyPr>
          <a:lstStyle/>
          <a:p>
            <a:r>
              <a:rPr lang="en-US" cap="none" dirty="0" smtClean="0"/>
              <a:t>Externalities</a:t>
            </a:r>
            <a:endParaRPr 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371600"/>
            <a:ext cx="7924800" cy="4724400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Externalities</a:t>
            </a:r>
            <a:r>
              <a:rPr lang="en-US" sz="2800" dirty="0" smtClean="0"/>
              <a:t> exist when some of the costs or benefits associated with the production or consumption of a product "spill over" to third parties, who do not produce or pay to consume the product.</a:t>
            </a:r>
          </a:p>
          <a:p>
            <a:r>
              <a:rPr lang="en-US" sz="2800" b="1" dirty="0" smtClean="0"/>
              <a:t>Negative externalities </a:t>
            </a:r>
            <a:r>
              <a:rPr lang="en-US" sz="2800" dirty="0" smtClean="0"/>
              <a:t>are costs paid by someone who does not produce or pay to consume a product.</a:t>
            </a:r>
          </a:p>
          <a:p>
            <a:pPr lvl="1"/>
            <a:r>
              <a:rPr lang="en-US" sz="2400" dirty="0" smtClean="0"/>
              <a:t>Examples?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 smtClean="0"/>
              <a:t>	</a:t>
            </a:r>
            <a:r>
              <a:rPr lang="en-US" sz="2400" i="1" dirty="0" smtClean="0"/>
              <a:t>Cigarette smoking: secondhand smoke; health costs</a:t>
            </a:r>
            <a:endParaRPr lang="en-US" sz="4100" dirty="0"/>
          </a:p>
        </p:txBody>
      </p:sp>
    </p:spTree>
    <p:extLst>
      <p:ext uri="{BB962C8B-B14F-4D97-AF65-F5344CB8AC3E}">
        <p14:creationId xmlns:p14="http://schemas.microsoft.com/office/powerpoint/2010/main" xmlns="" val="1569993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3753"/>
            <a:ext cx="8229600" cy="718932"/>
          </a:xfrm>
        </p:spPr>
        <p:txBody>
          <a:bodyPr>
            <a:normAutofit/>
          </a:bodyPr>
          <a:lstStyle/>
          <a:p>
            <a:r>
              <a:rPr lang="en-US" cap="none" dirty="0" smtClean="0"/>
              <a:t>Externalities</a:t>
            </a:r>
            <a:endParaRPr 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828800"/>
            <a:ext cx="7239000" cy="38100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Positive externalities </a:t>
            </a:r>
            <a:r>
              <a:rPr lang="en-US" sz="2800" dirty="0" smtClean="0"/>
              <a:t>are benefits enjoyed by someone who does not produce or pay to consume a product.</a:t>
            </a:r>
          </a:p>
          <a:p>
            <a:pPr lvl="1"/>
            <a:r>
              <a:rPr lang="en-US" sz="2400" dirty="0" smtClean="0"/>
              <a:t>Examples?</a:t>
            </a:r>
          </a:p>
          <a:p>
            <a:pPr marL="346075" indent="0">
              <a:buNone/>
            </a:pPr>
            <a:r>
              <a:rPr lang="en-US" sz="2400" i="1" dirty="0" smtClean="0"/>
              <a:t>Education: society benefits from increased        productivity; less crime; lower rates of poverty; etc.</a:t>
            </a:r>
          </a:p>
        </p:txBody>
      </p:sp>
    </p:spTree>
    <p:extLst>
      <p:ext uri="{BB962C8B-B14F-4D97-AF65-F5344CB8AC3E}">
        <p14:creationId xmlns:p14="http://schemas.microsoft.com/office/powerpoint/2010/main" xmlns="" val="138797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901372"/>
          </a:xfrm>
        </p:spPr>
        <p:txBody>
          <a:bodyPr>
            <a:noAutofit/>
          </a:bodyPr>
          <a:lstStyle/>
          <a:p>
            <a:r>
              <a:rPr lang="en-US" cap="none" dirty="0" smtClean="0"/>
              <a:t>Positive or Negative Externalities</a:t>
            </a:r>
            <a:endParaRPr lang="en-US" cap="none" dirty="0"/>
          </a:p>
        </p:txBody>
      </p:sp>
      <p:sp>
        <p:nvSpPr>
          <p:cNvPr id="6" name="TextBox 5"/>
          <p:cNvSpPr txBox="1"/>
          <p:nvPr/>
        </p:nvSpPr>
        <p:spPr>
          <a:xfrm>
            <a:off x="723900" y="1676401"/>
            <a:ext cx="7505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Arial" pitchFamily="34" charset="0"/>
              <a:buChar char="•"/>
            </a:pPr>
            <a:r>
              <a:rPr lang="en-US" sz="2800" dirty="0" smtClean="0"/>
              <a:t>Driving a car on crowded highway?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3899" y="2523373"/>
            <a:ext cx="75057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Arial" pitchFamily="34" charset="0"/>
              <a:buChar char="•"/>
            </a:pPr>
            <a:r>
              <a:rPr lang="en-US" sz="2800" dirty="0" smtClean="0"/>
              <a:t>Apartment dwellers who buy fire alarms or fire extinguishers?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3898" y="3801230"/>
            <a:ext cx="76581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Arial" pitchFamily="34" charset="0"/>
              <a:buChar char="•"/>
            </a:pPr>
            <a:r>
              <a:rPr lang="en-US" sz="2800" dirty="0" smtClean="0"/>
              <a:t>Neighbor playing loud music while you study?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5800" y="4648200"/>
            <a:ext cx="75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Arial" pitchFamily="34" charset="0"/>
              <a:buChar char="•"/>
            </a:pPr>
            <a:r>
              <a:rPr lang="en-US" sz="2800" dirty="0" smtClean="0"/>
              <a:t>New landscaping in neighbor’s yard?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8200" y="2133600"/>
            <a:ext cx="563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9250" lvl="1"/>
            <a:r>
              <a:rPr lang="en-US" sz="2400" i="1" dirty="0" smtClean="0"/>
              <a:t>Negative: exhaust fumes, etc.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723899" y="3424535"/>
            <a:ext cx="6057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400" i="1" dirty="0" smtClean="0"/>
              <a:t>Positive: other dwellers benefit </a:t>
            </a:r>
            <a:endParaRPr lang="en-GB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723898" y="4262735"/>
            <a:ext cx="75819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400" i="1" dirty="0" smtClean="0"/>
              <a:t>Negative: you bear cost of not concentrating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5800" y="5100935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1175" lvl="1"/>
            <a:r>
              <a:rPr lang="en-US" sz="2400" i="1" dirty="0" smtClean="0"/>
              <a:t>Positive: increases value of houses in neighborhood.</a:t>
            </a:r>
          </a:p>
        </p:txBody>
      </p:sp>
    </p:spTree>
    <p:extLst>
      <p:ext uri="{BB962C8B-B14F-4D97-AF65-F5344CB8AC3E}">
        <p14:creationId xmlns:p14="http://schemas.microsoft.com/office/powerpoint/2010/main" xmlns="" val="897171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1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066800"/>
          </a:xfrm>
        </p:spPr>
        <p:txBody>
          <a:bodyPr>
            <a:noAutofit/>
          </a:bodyPr>
          <a:lstStyle/>
          <a:p>
            <a:r>
              <a:rPr lang="en-US" cap="none" dirty="0" smtClean="0"/>
              <a:t>Activity 12.2: Externalities Worksheet</a:t>
            </a:r>
            <a:endParaRPr lang="en-US" cap="none" dirty="0"/>
          </a:p>
        </p:txBody>
      </p:sp>
      <p:sp>
        <p:nvSpPr>
          <p:cNvPr id="12" name="TextBox 11"/>
          <p:cNvSpPr txBox="1"/>
          <p:nvPr/>
        </p:nvSpPr>
        <p:spPr>
          <a:xfrm>
            <a:off x="1828800" y="2069068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Price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702312" y="5406642"/>
            <a:ext cx="2595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Quantity (Tons of Steel</a:t>
            </a:r>
            <a:r>
              <a:rPr lang="en-US" dirty="0"/>
              <a:t>)</a:t>
            </a:r>
            <a:endParaRPr lang="en-US" dirty="0" smtClean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546356" y="2173813"/>
            <a:ext cx="0" cy="3276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546356" y="5450413"/>
            <a:ext cx="3733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286000" y="5386009"/>
            <a:ext cx="381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133600" y="3669268"/>
            <a:ext cx="381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2698756" y="2173813"/>
            <a:ext cx="3733800" cy="304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2774956" y="2554813"/>
            <a:ext cx="3505200" cy="2667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324600" y="2526268"/>
            <a:ext cx="501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</a:t>
            </a:r>
            <a:endParaRPr lang="en-US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6477000" y="4975443"/>
            <a:ext cx="501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453597" y="5478958"/>
            <a:ext cx="501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Q</a:t>
            </a:r>
            <a:endParaRPr lang="en-US" sz="2000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4664078" y="3812113"/>
            <a:ext cx="0" cy="16383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2546356" y="3812113"/>
            <a:ext cx="2117722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flipH="1">
            <a:off x="2927356" y="1716613"/>
            <a:ext cx="2819400" cy="2171700"/>
          </a:xfrm>
          <a:prstGeom prst="line">
            <a:avLst/>
          </a:prstGeom>
          <a:ln>
            <a:solidFill>
              <a:srgbClr val="E470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778512" y="1563469"/>
            <a:ext cx="501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E4701E"/>
                </a:solidFill>
              </a:rPr>
              <a:t>S</a:t>
            </a:r>
            <a:r>
              <a:rPr lang="en-US" sz="2000" baseline="30000" dirty="0" smtClean="0">
                <a:solidFill>
                  <a:srgbClr val="E4701E"/>
                </a:solidFill>
              </a:rPr>
              <a:t>1</a:t>
            </a:r>
            <a:endParaRPr lang="en-US" sz="2000" baseline="30000" dirty="0">
              <a:solidFill>
                <a:srgbClr val="E4701E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057400" y="3011389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</a:t>
            </a:r>
            <a:r>
              <a:rPr lang="en-US" baseline="30000" dirty="0" smtClean="0"/>
              <a:t>1</a:t>
            </a:r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3873179" y="3183463"/>
            <a:ext cx="0" cy="2266950"/>
          </a:xfrm>
          <a:prstGeom prst="line">
            <a:avLst/>
          </a:prstGeom>
          <a:ln>
            <a:solidFill>
              <a:srgbClr val="E4701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662698" y="5478958"/>
            <a:ext cx="501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Q</a:t>
            </a:r>
            <a:r>
              <a:rPr lang="en-US" sz="2000" baseline="30000" dirty="0" smtClean="0"/>
              <a:t>1</a:t>
            </a:r>
            <a:endParaRPr lang="en-US" sz="2000" baseline="30000" dirty="0"/>
          </a:p>
        </p:txBody>
      </p:sp>
      <p:cxnSp>
        <p:nvCxnSpPr>
          <p:cNvPr id="27" name="Straight Connector 26"/>
          <p:cNvCxnSpPr/>
          <p:nvPr/>
        </p:nvCxnSpPr>
        <p:spPr>
          <a:xfrm flipH="1">
            <a:off x="2563497" y="3183463"/>
            <a:ext cx="1309682" cy="1"/>
          </a:xfrm>
          <a:prstGeom prst="line">
            <a:avLst/>
          </a:prstGeom>
          <a:ln>
            <a:solidFill>
              <a:srgbClr val="E4701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49758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947532"/>
          </a:xfrm>
        </p:spPr>
        <p:txBody>
          <a:bodyPr>
            <a:noAutofit/>
          </a:bodyPr>
          <a:lstStyle/>
          <a:p>
            <a:r>
              <a:rPr lang="en-US" cap="none" dirty="0" smtClean="0"/>
              <a:t>Activity 12.2: Externalities Worksheet</a:t>
            </a:r>
            <a:endParaRPr lang="en-US" cap="none" dirty="0"/>
          </a:p>
        </p:txBody>
      </p:sp>
      <p:grpSp>
        <p:nvGrpSpPr>
          <p:cNvPr id="33" name="Group 32"/>
          <p:cNvGrpSpPr/>
          <p:nvPr/>
        </p:nvGrpSpPr>
        <p:grpSpPr>
          <a:xfrm>
            <a:off x="1676400" y="1600200"/>
            <a:ext cx="7181555" cy="4044827"/>
            <a:chOff x="1676400" y="1600200"/>
            <a:chExt cx="7181555" cy="4044827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2391379" y="1987427"/>
              <a:ext cx="0" cy="3276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2391379" y="5264027"/>
              <a:ext cx="37338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2086579" y="5187827"/>
              <a:ext cx="3810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010379" y="3435227"/>
              <a:ext cx="3810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P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676400" y="1905000"/>
              <a:ext cx="6495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Price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667979" y="5264027"/>
              <a:ext cx="31899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Quantity (Years of Education)</a:t>
              </a:r>
              <a:endParaRPr lang="en-US" dirty="0"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2543779" y="1987427"/>
              <a:ext cx="3733800" cy="304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2619979" y="2368427"/>
              <a:ext cx="3505200" cy="2667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6125179" y="2292227"/>
              <a:ext cx="5016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S</a:t>
              </a:r>
              <a:endParaRPr lang="en-US" sz="20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277579" y="4730627"/>
              <a:ext cx="5016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D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336720" y="5244917"/>
              <a:ext cx="5016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Q</a:t>
              </a:r>
              <a:endParaRPr lang="en-US" sz="2000" dirty="0"/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4509101" y="3625727"/>
              <a:ext cx="0" cy="163830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2391379" y="3625727"/>
              <a:ext cx="2117722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1905000" y="2825627"/>
              <a:ext cx="4863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</a:t>
              </a:r>
              <a:r>
                <a:rPr lang="en-US" baseline="30000" dirty="0" smtClean="0"/>
                <a:t>1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134579" y="5244917"/>
              <a:ext cx="5016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Q</a:t>
              </a:r>
              <a:r>
                <a:rPr lang="en-US" sz="2000" baseline="30000" dirty="0" smtClean="0"/>
                <a:t>1</a:t>
              </a:r>
              <a:endParaRPr lang="en-US" sz="2000" baseline="30000" dirty="0"/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3706615" y="1600200"/>
              <a:ext cx="2841622" cy="2514600"/>
            </a:xfrm>
            <a:prstGeom prst="line">
              <a:avLst/>
            </a:prstGeom>
            <a:ln>
              <a:solidFill>
                <a:srgbClr val="E4701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6506179" y="3797117"/>
              <a:ext cx="62744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E4701E"/>
                  </a:solidFill>
                </a:rPr>
                <a:t>D</a:t>
              </a:r>
              <a:r>
                <a:rPr lang="en-US" sz="2000" baseline="30000" dirty="0" smtClean="0">
                  <a:solidFill>
                    <a:srgbClr val="E4701E"/>
                  </a:solidFill>
                </a:rPr>
                <a:t>1</a:t>
              </a:r>
              <a:endParaRPr lang="en-US" sz="2000" baseline="30000" dirty="0">
                <a:solidFill>
                  <a:srgbClr val="E4701E"/>
                </a:solidFill>
              </a:endParaRPr>
            </a:p>
          </p:txBody>
        </p:sp>
        <p:cxnSp>
          <p:nvCxnSpPr>
            <p:cNvPr id="31" name="Straight Connector 30"/>
            <p:cNvCxnSpPr/>
            <p:nvPr/>
          </p:nvCxnSpPr>
          <p:spPr>
            <a:xfrm>
              <a:off x="5312373" y="3024312"/>
              <a:ext cx="0" cy="2239715"/>
            </a:xfrm>
            <a:prstGeom prst="line">
              <a:avLst/>
            </a:prstGeom>
            <a:ln>
              <a:solidFill>
                <a:srgbClr val="E4701E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>
              <a:off x="2391379" y="3026276"/>
              <a:ext cx="2920994" cy="0"/>
            </a:xfrm>
            <a:prstGeom prst="line">
              <a:avLst/>
            </a:prstGeom>
            <a:ln>
              <a:solidFill>
                <a:srgbClr val="E4701E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175950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HSE_Lesson01_ms-com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EE-Economics">
      <a:majorFont>
        <a:latin typeface="Trade Gothic LT Std Extended"/>
        <a:ea typeface=""/>
        <a:cs typeface=""/>
      </a:majorFont>
      <a:minorFont>
        <a:latin typeface="Trade Gothic LT Std C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558</TotalTime>
  <Words>250</Words>
  <Application>Microsoft Office PowerPoint</Application>
  <PresentationFormat>On-screen Show (4:3)</PresentationFormat>
  <Paragraphs>44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Trade Gothic LT Std Extended</vt:lpstr>
      <vt:lpstr>Trade Gothic LT Std Cn</vt:lpstr>
      <vt:lpstr>Trade Gothic LT Std</vt:lpstr>
      <vt:lpstr>1_HSE_Lesson01_ms-comp</vt:lpstr>
      <vt:lpstr>Market Failure</vt:lpstr>
      <vt:lpstr>Externalities</vt:lpstr>
      <vt:lpstr>Externalities</vt:lpstr>
      <vt:lpstr>Positive or Negative Externalities</vt:lpstr>
      <vt:lpstr>Activity 12.2: Externalities Worksheet</vt:lpstr>
      <vt:lpstr>Activity 12.2: Externalities Worksheet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12</dc:title>
  <dc:creator>coedefault</dc:creator>
  <cp:lastModifiedBy>Stephenv</cp:lastModifiedBy>
  <cp:revision>57</cp:revision>
  <dcterms:created xsi:type="dcterms:W3CDTF">2014-02-27T19:23:11Z</dcterms:created>
  <dcterms:modified xsi:type="dcterms:W3CDTF">2014-06-17T17:58:07Z</dcterms:modified>
</cp:coreProperties>
</file>