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3"/>
  </p:notesMasterIdLst>
  <p:sldIdLst>
    <p:sldId id="258" r:id="rId2"/>
    <p:sldId id="268" r:id="rId3"/>
    <p:sldId id="262" r:id="rId4"/>
    <p:sldId id="259" r:id="rId5"/>
    <p:sldId id="260" r:id="rId6"/>
    <p:sldId id="261" r:id="rId7"/>
    <p:sldId id="263" r:id="rId8"/>
    <p:sldId id="266" r:id="rId9"/>
    <p:sldId id="269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Anne Talvacchio" initials="AMT" lastIdx="18" clrIdx="1"/>
  <p:cmAuthor id="2" name="Kevin Gotchet" initials="KG" lastIdx="2" clrIdx="2"/>
  <p:cmAuthor id="3" name="jitendrad" initials="j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7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55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808C5-61CD-2543-A7E9-9AFD6A9BF403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9FEB-510E-584C-AAF8-0104F3E7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34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2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15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PUBLIC CHOICE ECONOMICS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15-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0010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U.S</a:t>
            </a:r>
            <a:r>
              <a:rPr lang="en-US" sz="2800" dirty="0"/>
              <a:t>. </a:t>
            </a:r>
            <a:r>
              <a:rPr lang="en-US" sz="2800" dirty="0" smtClean="0"/>
              <a:t>senator </a:t>
            </a:r>
            <a:r>
              <a:rPr lang="en-US" sz="2800" dirty="0"/>
              <a:t>from a </a:t>
            </a:r>
            <a:r>
              <a:rPr lang="en-US" sz="2800" dirty="0" smtClean="0"/>
              <a:t>Northwestern state votes </a:t>
            </a:r>
            <a:r>
              <a:rPr lang="en-US" sz="2800" dirty="0"/>
              <a:t>for a bill that will </a:t>
            </a:r>
            <a:r>
              <a:rPr lang="en-US" sz="2800" b="1" dirty="0"/>
              <a:t>increase </a:t>
            </a:r>
            <a:r>
              <a:rPr lang="en-US" sz="2800" b="1" dirty="0" smtClean="0"/>
              <a:t>the </a:t>
            </a:r>
            <a:r>
              <a:rPr lang="en-US" sz="2800" b="1" dirty="0"/>
              <a:t>price of lumber </a:t>
            </a:r>
            <a:r>
              <a:rPr lang="en-US" sz="2800" dirty="0"/>
              <a:t>grown in the </a:t>
            </a:r>
            <a:r>
              <a:rPr lang="en-US" sz="2800" dirty="0" smtClean="0"/>
              <a:t>United States.</a:t>
            </a:r>
          </a:p>
          <a:p>
            <a:r>
              <a:rPr lang="en-US" sz="2800" dirty="0" smtClean="0"/>
              <a:t>Lumber is used </a:t>
            </a:r>
            <a:r>
              <a:rPr lang="en-US" sz="2800" dirty="0"/>
              <a:t>to</a:t>
            </a:r>
            <a:r>
              <a:rPr lang="en-US" sz="2800" dirty="0" smtClean="0"/>
              <a:t> build </a:t>
            </a:r>
            <a:r>
              <a:rPr lang="en-US" sz="2800" dirty="0"/>
              <a:t>new homes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Experts </a:t>
            </a:r>
            <a:r>
              <a:rPr lang="en-US" sz="2800" dirty="0"/>
              <a:t>agree that passing this bill will </a:t>
            </a:r>
            <a:r>
              <a:rPr lang="en-US" sz="2800" b="1" dirty="0"/>
              <a:t>increase the price of new homes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1,000 timber producers</a:t>
            </a:r>
          </a:p>
          <a:p>
            <a:pPr lvl="1"/>
            <a:r>
              <a:rPr lang="en-US" sz="2400" dirty="0" smtClean="0"/>
              <a:t>1,000,000 potential new home buyers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ill would add about $100 to cost of each new home.</a:t>
            </a:r>
          </a:p>
        </p:txBody>
      </p:sp>
    </p:spTree>
    <p:extLst>
      <p:ext uri="{BB962C8B-B14F-4D97-AF65-F5344CB8AC3E}">
        <p14:creationId xmlns="" xmlns:p14="http://schemas.microsoft.com/office/powerpoint/2010/main" val="3979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6427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Logrolling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038600"/>
          </a:xfrm>
        </p:spPr>
        <p:txBody>
          <a:bodyPr>
            <a:noAutofit/>
          </a:bodyPr>
          <a:lstStyle/>
          <a:p>
            <a:r>
              <a:rPr lang="en-US" sz="2800" b="1" dirty="0"/>
              <a:t>Logrolling</a:t>
            </a:r>
            <a:r>
              <a:rPr lang="en-US" sz="2800" dirty="0"/>
              <a:t> is the trading of favors, </a:t>
            </a:r>
            <a:r>
              <a:rPr lang="en-US" sz="2800" dirty="0" smtClean="0"/>
              <a:t>such </a:t>
            </a:r>
            <a:r>
              <a:rPr lang="en-US" sz="2800" dirty="0"/>
              <a:t>as</a:t>
            </a:r>
            <a:r>
              <a:rPr lang="en-US" sz="2800" dirty="0" smtClean="0"/>
              <a:t> reciprocal voting among </a:t>
            </a:r>
            <a:r>
              <a:rPr lang="en-US" sz="2800" dirty="0"/>
              <a:t>legislative members to</a:t>
            </a:r>
            <a:r>
              <a:rPr lang="en-US" sz="2800" dirty="0" smtClean="0"/>
              <a:t> ensure action on issues of </a:t>
            </a:r>
            <a:r>
              <a:rPr lang="en-US" sz="2800" dirty="0"/>
              <a:t>interest </a:t>
            </a:r>
            <a:r>
              <a:rPr lang="en-US" sz="2800" dirty="0" smtClean="0"/>
              <a:t>to them and their constituents</a:t>
            </a:r>
          </a:p>
          <a:p>
            <a:r>
              <a:rPr lang="en-US" sz="2800" dirty="0"/>
              <a:t>A vote trade is like a legislative IOU. </a:t>
            </a:r>
            <a:endParaRPr lang="en-US" sz="2800" dirty="0" smtClean="0"/>
          </a:p>
          <a:p>
            <a:pPr marL="354013" lvl="1" indent="0">
              <a:buNone/>
            </a:pPr>
            <a:r>
              <a:rPr lang="en-US" dirty="0" smtClean="0"/>
              <a:t>When a legislator needs a few more votes to pass a bill, she may give another legislator an IOU: she will vote for another piece of legislation in return for a vote on her own bill.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7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8"/>
            <a:ext cx="8229600" cy="7951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Logrolling Across The Land</a:t>
            </a:r>
            <a:endParaRPr lang="en-US" sz="3600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8093753"/>
              </p:ext>
            </p:extLst>
          </p:nvPr>
        </p:nvGraphicFramePr>
        <p:xfrm>
          <a:off x="495300" y="1981200"/>
          <a:ext cx="8153400" cy="322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447800"/>
                <a:gridCol w="1447800"/>
                <a:gridCol w="1447800"/>
                <a:gridCol w="1447800"/>
              </a:tblGrid>
              <a:tr h="4596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19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Defense Contract</a:t>
                      </a:r>
                    </a:p>
                    <a:p>
                      <a:pPr algn="ctr"/>
                      <a:r>
                        <a:rPr lang="en-US" b="1" dirty="0" smtClean="0"/>
                        <a:t>(in billions)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Farm Subsidies</a:t>
                      </a:r>
                    </a:p>
                    <a:p>
                      <a:pPr algn="ctr"/>
                      <a:r>
                        <a:rPr lang="en-US" b="1" dirty="0" smtClean="0"/>
                        <a:t>(in billions)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Voter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 </a:t>
                      </a:r>
                      <a:r>
                        <a:rPr lang="en-US" baseline="0" dirty="0" smtClean="0"/>
                        <a:t>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Benefits</a:t>
                      </a:r>
                      <a:r>
                        <a:rPr lang="en-US" baseline="0" dirty="0" smtClean="0"/>
                        <a:t> to constituents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Eastern 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Midwestern</a:t>
                      </a:r>
                      <a:r>
                        <a:rPr lang="en-US" b="1" baseline="0" dirty="0" smtClean="0"/>
                        <a:t> 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6605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Western </a:t>
                      </a:r>
                      <a:r>
                        <a:rPr lang="en-US" b="1" baseline="0" dirty="0" smtClean="0"/>
                        <a:t>senator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8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868"/>
            <a:ext cx="8229600" cy="6427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Senators </a:t>
            </a:r>
            <a:r>
              <a:rPr lang="en-US" sz="2800" dirty="0"/>
              <a:t>from the Midwest oppose the </a:t>
            </a:r>
            <a:r>
              <a:rPr lang="en-US" sz="2800" dirty="0" smtClean="0"/>
              <a:t>bill</a:t>
            </a:r>
            <a:br>
              <a:rPr lang="en-US" sz="2800" dirty="0" smtClean="0"/>
            </a:br>
            <a:r>
              <a:rPr lang="en-US" sz="2800" dirty="0" smtClean="0"/>
              <a:t>but it passes eventually.  </a:t>
            </a:r>
          </a:p>
          <a:p>
            <a:r>
              <a:rPr lang="en-US" sz="2800" dirty="0" smtClean="0"/>
              <a:t>Why would a senator </a:t>
            </a:r>
            <a:r>
              <a:rPr lang="en-US" sz="2800" dirty="0"/>
              <a:t>from the </a:t>
            </a:r>
            <a:r>
              <a:rPr lang="en-US" sz="2800" dirty="0" smtClean="0"/>
              <a:t>Northwest— along with a </a:t>
            </a:r>
            <a:r>
              <a:rPr lang="en-US" sz="2800" dirty="0"/>
              <a:t>majority of the </a:t>
            </a:r>
            <a:r>
              <a:rPr lang="en-US" sz="2800" dirty="0" smtClean="0"/>
              <a:t>Senate—knowingly pass </a:t>
            </a:r>
            <a:r>
              <a:rPr lang="en-US" sz="2800" dirty="0"/>
              <a:t>a bill that </a:t>
            </a:r>
            <a:r>
              <a:rPr lang="en-US" sz="2800" b="1" dirty="0"/>
              <a:t>will increase the price of new homes?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822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 Political Mystery . . .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6096000" cy="1981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Who would benefit from this law?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Who would be harmed?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4423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Public Choice Theory 101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Elected</a:t>
            </a:r>
            <a:r>
              <a:rPr lang="en-US" sz="2800" dirty="0" smtClean="0"/>
              <a:t> officials</a:t>
            </a:r>
            <a:endParaRPr lang="en-US" sz="2800" dirty="0"/>
          </a:p>
          <a:p>
            <a:pPr lvl="1"/>
            <a:r>
              <a:rPr lang="en-US" sz="2000" dirty="0"/>
              <a:t>Most elected officials are responsible individuals who want to serve their constituents.</a:t>
            </a:r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elected officials</a:t>
            </a:r>
            <a:r>
              <a:rPr lang="en-US" sz="2000" dirty="0" smtClean="0"/>
              <a:t> also want </a:t>
            </a:r>
            <a:r>
              <a:rPr lang="en-US" sz="2000" dirty="0"/>
              <a:t>to be </a:t>
            </a:r>
            <a:r>
              <a:rPr lang="en-US" sz="2000" dirty="0" smtClean="0"/>
              <a:t>re-elected—so </a:t>
            </a:r>
            <a:r>
              <a:rPr lang="en-US" sz="2000" dirty="0"/>
              <a:t>that they may continue to serve their constituents.</a:t>
            </a:r>
          </a:p>
          <a:p>
            <a:r>
              <a:rPr lang="en-US" sz="2800" dirty="0" smtClean="0"/>
              <a:t>Voters</a:t>
            </a:r>
            <a:endParaRPr lang="en-US" sz="2800" dirty="0"/>
          </a:p>
          <a:p>
            <a:pPr lvl="1"/>
            <a:r>
              <a:rPr lang="en-US" sz="2000" dirty="0"/>
              <a:t>Most voters are busy with their private lives.</a:t>
            </a:r>
            <a:r>
              <a:rPr lang="en-US" sz="2000" dirty="0" smtClean="0"/>
              <a:t> They </a:t>
            </a:r>
            <a:r>
              <a:rPr lang="en-US" sz="2000" dirty="0"/>
              <a:t>do not choose to spend much time and energy following the daily work of elected officials or government administrators and employees.</a:t>
            </a:r>
          </a:p>
          <a:p>
            <a:pPr lvl="1"/>
            <a:r>
              <a:rPr lang="en-US" sz="2000" dirty="0" smtClean="0"/>
              <a:t>Voters </a:t>
            </a:r>
            <a:r>
              <a:rPr lang="en-US" sz="2000" dirty="0"/>
              <a:t>are often uninterested in</a:t>
            </a:r>
            <a:r>
              <a:rPr lang="en-US" sz="2000" dirty="0" smtClean="0"/>
              <a:t> government policies </a:t>
            </a:r>
            <a:r>
              <a:rPr lang="en-US" sz="2000" dirty="0"/>
              <a:t>and uninformed about</a:t>
            </a:r>
            <a:r>
              <a:rPr lang="en-US" sz="2000" dirty="0" smtClean="0"/>
              <a:t> candidates </a:t>
            </a:r>
            <a:r>
              <a:rPr lang="en-US" sz="2000" dirty="0"/>
              <a:t>or propositions in an election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32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8"/>
            <a:ext cx="8229600" cy="7951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Public Choice Theory 101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55737"/>
            <a:ext cx="7772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Campaigns</a:t>
            </a:r>
            <a:endParaRPr lang="en-US" sz="2800" dirty="0"/>
          </a:p>
          <a:p>
            <a:pPr lvl="1"/>
            <a:r>
              <a:rPr lang="en-US" sz="2000" dirty="0"/>
              <a:t>The cost of running for office is too high for most elected officials to pay personally.</a:t>
            </a:r>
          </a:p>
          <a:p>
            <a:pPr lvl="1"/>
            <a:r>
              <a:rPr lang="en-US" sz="2000" dirty="0" smtClean="0"/>
              <a:t>People </a:t>
            </a:r>
            <a:r>
              <a:rPr lang="en-US" sz="2000" dirty="0"/>
              <a:t>seeking elected office rely on contributions from voters and groups </a:t>
            </a:r>
            <a:r>
              <a:rPr lang="en-US" sz="2000" dirty="0" smtClean="0"/>
              <a:t>with </a:t>
            </a:r>
            <a:r>
              <a:rPr lang="en-US" sz="2000" dirty="0"/>
              <a:t>special interests in</a:t>
            </a:r>
            <a:r>
              <a:rPr lang="en-US" sz="2000" dirty="0" smtClean="0"/>
              <a:t> particular </a:t>
            </a:r>
            <a:r>
              <a:rPr lang="en-US" sz="2000" dirty="0"/>
              <a:t>government policies.</a:t>
            </a:r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voters join </a:t>
            </a:r>
            <a:r>
              <a:rPr lang="en-US" sz="2000" dirty="0" smtClean="0"/>
              <a:t>special-interest </a:t>
            </a:r>
            <a:r>
              <a:rPr lang="en-US" sz="2000" dirty="0"/>
              <a:t>groups </a:t>
            </a:r>
            <a:r>
              <a:rPr lang="en-US" sz="2000" dirty="0" smtClean="0"/>
              <a:t>to support people seeking elected office who are in line with their special concerns. Examples </a:t>
            </a:r>
            <a:r>
              <a:rPr lang="en-US" sz="2000" dirty="0"/>
              <a:t>of</a:t>
            </a:r>
            <a:r>
              <a:rPr lang="en-US" sz="2000" dirty="0" smtClean="0"/>
              <a:t> special-interest groups: the </a:t>
            </a:r>
            <a:r>
              <a:rPr lang="en-US" sz="2000" dirty="0"/>
              <a:t>elderly; business, labor, and agricultural groups; teachers and educational organizations; environmental groups; religious groups; and people receiving various kinds of assistance payments or programs from government agencies.</a:t>
            </a:r>
          </a:p>
        </p:txBody>
      </p:sp>
    </p:spTree>
    <p:extLst>
      <p:ext uri="{BB962C8B-B14F-4D97-AF65-F5344CB8AC3E}">
        <p14:creationId xmlns="" xmlns:p14="http://schemas.microsoft.com/office/powerpoint/2010/main" val="38452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Government Failure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Occurs when the costs of a government intervention outweigh the benefits of the government intervention.</a:t>
            </a:r>
            <a:endParaRPr lang="en-US" sz="1800" dirty="0" smtClean="0"/>
          </a:p>
          <a:p>
            <a:r>
              <a:rPr lang="en-US" sz="2800" dirty="0" smtClean="0"/>
              <a:t>Example of </a:t>
            </a:r>
            <a:r>
              <a:rPr lang="en-US" sz="2800" b="1" dirty="0" smtClean="0"/>
              <a:t>special-interest effect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/>
              <a:t>Lobbying by sugar manufacturers might result in a subsidy for the production of sugar that raises the price paid by consumers.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cost of this policy, shared by all citizens, is barely noticed by individuals.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enefits are shared by the special-interest group (sugar manufacturers) who have a strong incentive to perpetuate the policy by further lobbying.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272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 </a:t>
            </a:r>
            <a:br>
              <a:rPr lang="en-US" sz="3600" cap="none" dirty="0" smtClean="0"/>
            </a:br>
            <a:r>
              <a:rPr lang="en-US" sz="3600" cap="none" dirty="0" smtClean="0"/>
              <a:t>Election 1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828800"/>
            <a:ext cx="411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 smtClean="0"/>
              <a:t>What are total benefits of Option A?</a:t>
            </a:r>
          </a:p>
          <a:p>
            <a:pPr marL="457200" indent="-457200">
              <a:spcBef>
                <a:spcPts val="600"/>
              </a:spcBef>
              <a:buAutoNum type="alphaLcPeriod"/>
            </a:pPr>
            <a:r>
              <a:rPr lang="en-US" sz="2000" dirty="0" smtClean="0"/>
              <a:t>What are total benefits of Option B?</a:t>
            </a:r>
          </a:p>
          <a:p>
            <a:pPr marL="457200" indent="-457200">
              <a:spcBef>
                <a:spcPts val="600"/>
              </a:spcBef>
              <a:buAutoNum type="alphaLcPeriod"/>
            </a:pPr>
            <a:r>
              <a:rPr lang="en-US" sz="2000" dirty="0" smtClean="0"/>
              <a:t>If all five groups have equal numbers of voters, will Option A or B be chosen?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73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</a:t>
            </a:r>
            <a:br>
              <a:rPr lang="en-US" sz="3600" cap="none" dirty="0" smtClean="0"/>
            </a:br>
            <a:r>
              <a:rPr lang="en-US" sz="3600" cap="none" dirty="0" smtClean="0"/>
              <a:t>Election 2</a:t>
            </a:r>
            <a:endParaRPr lang="en-US" sz="36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727448" y="1828800"/>
            <a:ext cx="41148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Why </a:t>
            </a:r>
            <a:r>
              <a:rPr lang="en-US" sz="2000" dirty="0"/>
              <a:t>did</a:t>
            </a:r>
            <a:r>
              <a:rPr lang="en-US" sz="2000" dirty="0" smtClean="0"/>
              <a:t> Option </a:t>
            </a:r>
            <a:r>
              <a:rPr lang="en-US" sz="2000" dirty="0"/>
              <a:t>B defeat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Option </a:t>
            </a:r>
            <a:r>
              <a:rPr lang="en-US" sz="2000" dirty="0"/>
              <a:t>A</a:t>
            </a:r>
            <a:r>
              <a:rPr lang="en-US" sz="2000" dirty="0" smtClean="0"/>
              <a:t>?</a:t>
            </a:r>
            <a:r>
              <a:rPr lang="en-US" sz="2000" dirty="0"/>
              <a:t> 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smtClean="0"/>
              <a:t>Did </a:t>
            </a:r>
            <a:r>
              <a:rPr lang="en-US" sz="2000" dirty="0"/>
              <a:t>Election </a:t>
            </a:r>
            <a:r>
              <a:rPr lang="en-US" sz="2000" dirty="0" smtClean="0"/>
              <a:t>2 </a:t>
            </a:r>
            <a:r>
              <a:rPr lang="en-US" sz="2000" dirty="0"/>
              <a:t>result in the</a:t>
            </a:r>
            <a:r>
              <a:rPr lang="en-US" sz="2000" dirty="0" smtClean="0"/>
              <a:t> most </a:t>
            </a:r>
            <a:r>
              <a:rPr lang="en-US" sz="2000" dirty="0"/>
              <a:t>social (overall) benefit?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58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Costs and Benefits of Voting:  </a:t>
            </a:r>
            <a:br>
              <a:rPr lang="en-US" sz="3600" cap="none" dirty="0" smtClean="0"/>
            </a:br>
            <a:r>
              <a:rPr lang="en-US" sz="3600" cap="none" dirty="0" smtClean="0"/>
              <a:t>Optional Election</a:t>
            </a:r>
            <a:endParaRPr lang="en-US" sz="3600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0290367"/>
              </p:ext>
            </p:extLst>
          </p:nvPr>
        </p:nvGraphicFramePr>
        <p:xfrm>
          <a:off x="800100" y="1828800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371600"/>
                <a:gridCol w="1371600"/>
              </a:tblGrid>
              <a:tr h="53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Benefits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 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Option</a:t>
                      </a:r>
                      <a:r>
                        <a:rPr lang="en-US" sz="1800" baseline="0" dirty="0" smtClean="0"/>
                        <a:t> B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9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$0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7448" y="1828800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 smtClean="0"/>
              <a:t>Why </a:t>
            </a:r>
            <a:r>
              <a:rPr lang="en-US" sz="2000" dirty="0"/>
              <a:t>did</a:t>
            </a:r>
            <a:r>
              <a:rPr lang="en-US" sz="2000" dirty="0" smtClean="0"/>
              <a:t> Option A </a:t>
            </a:r>
            <a:r>
              <a:rPr lang="en-US" sz="2000" dirty="0"/>
              <a:t>defeat</a:t>
            </a:r>
            <a:r>
              <a:rPr lang="en-US" sz="2000" dirty="0" smtClean="0"/>
              <a:t> Option B?</a:t>
            </a:r>
            <a:r>
              <a:rPr lang="en-US" sz="2000" dirty="0"/>
              <a:t> 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smtClean="0"/>
              <a:t>Did this election </a:t>
            </a:r>
            <a:r>
              <a:rPr lang="en-US" sz="2000" dirty="0"/>
              <a:t>result in the</a:t>
            </a:r>
            <a:r>
              <a:rPr lang="en-US" sz="2000" dirty="0" smtClean="0"/>
              <a:t> most </a:t>
            </a:r>
            <a:r>
              <a:rPr lang="en-US" sz="2000" dirty="0"/>
              <a:t>social (overall) benefit</a:t>
            </a:r>
            <a:r>
              <a:rPr lang="en-US" sz="2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13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671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Trade Gothic LT Std Extended</vt:lpstr>
      <vt:lpstr>Trade Gothic LT Std Cn</vt:lpstr>
      <vt:lpstr>Trade Gothic LT Std</vt:lpstr>
      <vt:lpstr>Calibri</vt:lpstr>
      <vt:lpstr>1_HSE_Lesson01_ms-comp</vt:lpstr>
      <vt:lpstr>A Political Mystery . . .</vt:lpstr>
      <vt:lpstr>A Political Mystery . . .</vt:lpstr>
      <vt:lpstr>A Political Mystery . . .</vt:lpstr>
      <vt:lpstr>Public Choice Theory 101</vt:lpstr>
      <vt:lpstr>Public Choice Theory 101</vt:lpstr>
      <vt:lpstr>Government Failure</vt:lpstr>
      <vt:lpstr>Costs and Benefits of Voting:  Election 1</vt:lpstr>
      <vt:lpstr>Costs and Benefits of Voting: Election 2</vt:lpstr>
      <vt:lpstr>Costs and Benefits of Voting:   Optional Election</vt:lpstr>
      <vt:lpstr>Logrolling</vt:lpstr>
      <vt:lpstr>Logrolling Across The Land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</dc:title>
  <dc:creator>coedefault</dc:creator>
  <cp:lastModifiedBy>Stephenv</cp:lastModifiedBy>
  <cp:revision>69</cp:revision>
  <dcterms:created xsi:type="dcterms:W3CDTF">2014-03-12T22:40:56Z</dcterms:created>
  <dcterms:modified xsi:type="dcterms:W3CDTF">2014-06-02T16:06:03Z</dcterms:modified>
</cp:coreProperties>
</file>