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5"/>
  </p:notesMasterIdLst>
  <p:handoutMasterIdLst>
    <p:handoutMasterId r:id="rId26"/>
  </p:handoutMasterIdLst>
  <p:sldIdLst>
    <p:sldId id="257" r:id="rId2"/>
    <p:sldId id="261" r:id="rId3"/>
    <p:sldId id="264" r:id="rId4"/>
    <p:sldId id="265" r:id="rId5"/>
    <p:sldId id="262" r:id="rId6"/>
    <p:sldId id="266" r:id="rId7"/>
    <p:sldId id="267" r:id="rId8"/>
    <p:sldId id="263" r:id="rId9"/>
    <p:sldId id="276" r:id="rId10"/>
    <p:sldId id="268" r:id="rId11"/>
    <p:sldId id="277" r:id="rId12"/>
    <p:sldId id="278" r:id="rId13"/>
    <p:sldId id="258" r:id="rId14"/>
    <p:sldId id="269" r:id="rId15"/>
    <p:sldId id="259" r:id="rId16"/>
    <p:sldId id="271" r:id="rId17"/>
    <p:sldId id="270" r:id="rId18"/>
    <p:sldId id="272" r:id="rId19"/>
    <p:sldId id="273" r:id="rId20"/>
    <p:sldId id="274" r:id="rId21"/>
    <p:sldId id="275" r:id="rId22"/>
    <p:sldId id="281" r:id="rId23"/>
    <p:sldId id="280" r:id="rId24"/>
  </p:sldIdLst>
  <p:sldSz cx="9144000" cy="6858000" type="screen4x3"/>
  <p:notesSz cx="7010400" cy="9296400"/>
  <p:defaultTextStyle>
    <a:defPPr>
      <a:defRPr lang="en-US"/>
    </a:defPPr>
    <a:lvl1pPr algn="l" rtl="0" fontAlgn="base">
      <a:spcBef>
        <a:spcPct val="0"/>
      </a:spcBef>
      <a:spcAft>
        <a:spcPct val="0"/>
      </a:spcAft>
      <a:defRPr sz="8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8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8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8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8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8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8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8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800" kern="1200">
        <a:solidFill>
          <a:schemeClr val="tx1"/>
        </a:solidFill>
        <a:latin typeface="Arial" pitchFamily="34"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 Talvacchio" initials="AMT" lastIdx="40" clrIdx="0"/>
  <p:cmAuthor id="1" name="Kevin Gotchet" initials="KG" lastIdx="7" clrIdx="1"/>
  <p:cmAuthor id="2" name="Stephenv" initials="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FFFF00"/>
    <a:srgbClr val="BEBE0E"/>
    <a:srgbClr val="E7E6B8"/>
    <a:srgbClr val="006600"/>
    <a:srgbClr val="9900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18" d="100"/>
          <a:sy n="118" d="100"/>
        </p:scale>
        <p:origin x="-1296"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04"/>
    </p:cViewPr>
  </p:sorterViewPr>
  <p:notesViewPr>
    <p:cSldViewPr snapToGrid="0">
      <p:cViewPr varScale="1">
        <p:scale>
          <a:sx n="87" d="100"/>
          <a:sy n="87" d="100"/>
        </p:scale>
        <p:origin x="-894" y="-84"/>
      </p:cViewPr>
      <p:guideLst>
        <p:guide orient="horz" pos="2928"/>
        <p:guide pos="2208"/>
      </p:guideLst>
    </p:cSldViewPr>
  </p:notesViewPr>
  <p:gridSpacing cx="228600" cy="2286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commentAuthors" Target="commentAuthors.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defTabSz="931863">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bwMode="auto">
          <a:xfrm>
            <a:off x="3970338" y="0"/>
            <a:ext cx="3038475"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algn="r" defTabSz="931863">
              <a:defRPr sz="1200"/>
            </a:lvl1pPr>
          </a:lstStyle>
          <a:p>
            <a:fld id="{4998C099-E8D3-4E01-A00E-8A70FDFEAFF5}" type="datetime1">
              <a:rPr lang="en-US"/>
              <a:pPr/>
              <a:t>6/23/14</a:t>
            </a:fld>
            <a:endParaRPr lang="en-US"/>
          </a:p>
        </p:txBody>
      </p:sp>
      <p:sp>
        <p:nvSpPr>
          <p:cNvPr id="4" name="Footer Placeholder 3"/>
          <p:cNvSpPr>
            <a:spLocks noGrp="1"/>
          </p:cNvSpPr>
          <p:nvPr>
            <p:ph type="ftr" sz="quarter" idx="2"/>
          </p:nvPr>
        </p:nvSpPr>
        <p:spPr bwMode="auto">
          <a:xfrm>
            <a:off x="0" y="8829675"/>
            <a:ext cx="3038475" cy="465138"/>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defTabSz="931863">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bwMode="auto">
          <a:xfrm>
            <a:off x="3970338" y="8829675"/>
            <a:ext cx="3038475" cy="465138"/>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algn="r" defTabSz="931863">
              <a:defRPr sz="1200"/>
            </a:lvl1pPr>
          </a:lstStyle>
          <a:p>
            <a:fld id="{AD476531-5F56-4CD7-BD57-6A6DAC848BE5}" type="slidenum">
              <a:rPr lang="en-US"/>
              <a:pPr/>
              <a:t>‹#›</a:t>
            </a:fld>
            <a:endParaRPr lang="en-US"/>
          </a:p>
        </p:txBody>
      </p:sp>
    </p:spTree>
    <p:extLst>
      <p:ext uri="{BB962C8B-B14F-4D97-AF65-F5344CB8AC3E}">
        <p14:creationId xmlns:p14="http://schemas.microsoft.com/office/powerpoint/2010/main" val="159479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lvl1pPr defTabSz="931863">
              <a:defRPr sz="1200">
                <a:latin typeface="Arial" charset="0"/>
                <a:ea typeface="+mn-ea"/>
                <a:cs typeface="+mn-cs"/>
              </a:defRPr>
            </a:lvl1pPr>
          </a:lstStyle>
          <a:p>
            <a:pPr>
              <a:defRPr/>
            </a:pPr>
            <a:endParaRPr lang="en-US"/>
          </a:p>
        </p:txBody>
      </p:sp>
      <p:sp>
        <p:nvSpPr>
          <p:cNvPr id="1843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lvl1pPr algn="r" defTabSz="931863">
              <a:defRPr sz="1200">
                <a:latin typeface="Arial" charset="0"/>
                <a:ea typeface="+mn-ea"/>
                <a:cs typeface="+mn-cs"/>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843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2" tIns="46587" rIns="93172" bIns="46587" numCol="1" anchor="b" anchorCtr="0" compatLnSpc="1">
            <a:prstTxWarp prst="textNoShape">
              <a:avLst/>
            </a:prstTxWarp>
          </a:bodyPr>
          <a:lstStyle>
            <a:lvl1pPr defTabSz="931863">
              <a:defRPr sz="1200">
                <a:latin typeface="Arial" charset="0"/>
                <a:ea typeface="+mn-ea"/>
                <a:cs typeface="+mn-cs"/>
              </a:defRPr>
            </a:lvl1pPr>
          </a:lstStyle>
          <a:p>
            <a:pPr>
              <a:defRPr/>
            </a:pPr>
            <a:endParaRPr lang="en-US"/>
          </a:p>
        </p:txBody>
      </p:sp>
      <p:sp>
        <p:nvSpPr>
          <p:cNvPr id="1843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2" tIns="46587" rIns="93172" bIns="46587" numCol="1" anchor="b" anchorCtr="0" compatLnSpc="1">
            <a:prstTxWarp prst="textNoShape">
              <a:avLst/>
            </a:prstTxWarp>
          </a:bodyPr>
          <a:lstStyle>
            <a:lvl1pPr algn="r" defTabSz="931863">
              <a:defRPr sz="1200"/>
            </a:lvl1pPr>
          </a:lstStyle>
          <a:p>
            <a:fld id="{4AAB76ED-9F13-408F-9126-730B9989BB4A}" type="slidenum">
              <a:rPr lang="en-US"/>
              <a:pPr/>
              <a:t>‹#›</a:t>
            </a:fld>
            <a:endParaRPr lang="en-US"/>
          </a:p>
        </p:txBody>
      </p:sp>
    </p:spTree>
    <p:extLst>
      <p:ext uri="{BB962C8B-B14F-4D97-AF65-F5344CB8AC3E}">
        <p14:creationId xmlns:p14="http://schemas.microsoft.com/office/powerpoint/2010/main" val="27194441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defTabSz="914400" eaLnBrk="1" hangingPunct="1"/>
            <a:fld id="{48A5F531-DE8B-40BF-B598-308BA11E3B1C}" type="slidenum">
              <a:rPr lang="en-US" sz="1200"/>
              <a:pPr defTabSz="914400" eaLnBrk="1" hangingPunct="1"/>
              <a:t>1</a:t>
            </a:fld>
            <a:endParaRPr lang="en-US"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ea typeface="ＭＳ Ｐゴシック" pitchFamily="34" charset="-128"/>
              </a:rPr>
              <a:t>Source: www.caradvice.com.au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defTabSz="914400" eaLnBrk="1" hangingPunct="1"/>
            <a:fld id="{E07DAD52-B038-45FE-B2F5-48DF1128A153}" type="slidenum">
              <a:rPr lang="en-US" sz="1200"/>
              <a:pPr defTabSz="914400" eaLnBrk="1" hangingPunct="1"/>
              <a:t>2</a:t>
            </a:fld>
            <a:endParaRPr lang="en-US"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ea typeface="ＭＳ Ｐゴシック" pitchFamily="34" charset="-128"/>
              </a:rPr>
              <a:t>It would be nice to have icons for the banks.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defTabSz="914400" eaLnBrk="1" hangingPunct="1"/>
            <a:fld id="{91EFFDA8-B9FC-449F-8945-9F5195C6D0B7}" type="slidenum">
              <a:rPr lang="en-US" sz="1200"/>
              <a:pPr defTabSz="914400" eaLnBrk="1" hangingPunct="1"/>
              <a:t>10</a:t>
            </a:fld>
            <a:endParaRPr lang="en-US" sz="120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ea typeface="ＭＳ Ｐゴシック" pitchFamily="34" charset="-128"/>
              </a:rPr>
              <a:t>Numbers on the graph will depend on the design of the interactive game. If this is like the Market for Oil game, the graph will be created to use the data from the cards.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defTabSz="914400" eaLnBrk="1" hangingPunct="1"/>
            <a:fld id="{20BA5C46-FAA1-4754-9757-0D93542BF48B}" type="slidenum">
              <a:rPr lang="en-US" sz="1200"/>
              <a:pPr defTabSz="914400" eaLnBrk="1" hangingPunct="1"/>
              <a:t>11</a:t>
            </a:fld>
            <a:endParaRPr lang="en-US" sz="120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defTabSz="914400" eaLnBrk="1" hangingPunct="1"/>
            <a:fld id="{28E6EF23-D69F-474A-9542-3CA383B860B5}" type="slidenum">
              <a:rPr lang="en-US" sz="1200"/>
              <a:pPr defTabSz="914400" eaLnBrk="1" hangingPunct="1"/>
              <a:t>12</a:t>
            </a:fld>
            <a:endParaRPr lang="en-US" sz="120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defTabSz="914400" eaLnBrk="1" hangingPunct="1"/>
            <a:fld id="{3194B8CF-A5CC-4CA8-B7EC-FFAE0144055C}" type="slidenum">
              <a:rPr lang="en-US" sz="1200"/>
              <a:pPr defTabSz="914400" eaLnBrk="1" hangingPunct="1"/>
              <a:t>13</a:t>
            </a:fld>
            <a:endParaRPr lang="en-US" sz="120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ea typeface="ＭＳ Ｐゴシック" pitchFamily="34" charset="-128"/>
              </a:rPr>
              <a:t>I couldn</a:t>
            </a:r>
            <a:r>
              <a:rPr lang="ja-JP"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t find student loan rates on FRED, but they should be included.</a:t>
            </a:r>
            <a:endParaRPr lang="en-US"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defTabSz="914400" eaLnBrk="1" hangingPunct="1"/>
            <a:fld id="{0A609B89-E248-44D0-8326-631F02133C9A}" type="slidenum">
              <a:rPr lang="en-US" sz="1200"/>
              <a:pPr defTabSz="914400" eaLnBrk="1" hangingPunct="1"/>
              <a:t>15</a:t>
            </a:fld>
            <a:endParaRPr lang="en-US" sz="12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ea typeface="ＭＳ Ｐゴシック" pitchFamily="34" charset="-128"/>
              </a:rPr>
              <a:t>Image source: wikipedia (This would probably work better if we just took a picture of a hand)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defTabSz="914400" eaLnBrk="1" hangingPunct="1"/>
            <a:fld id="{2432656F-547C-4137-B47E-CD83E56377AC}" type="slidenum">
              <a:rPr lang="en-US" sz="1200"/>
              <a:pPr defTabSz="914400" eaLnBrk="1" hangingPunct="1"/>
              <a:t>17</a:t>
            </a:fld>
            <a:endParaRPr lang="en-US" sz="120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ea typeface="ＭＳ Ｐゴシック" pitchFamily="34" charset="-128"/>
              </a:rPr>
              <a:t>I</a:t>
            </a:r>
            <a:r>
              <a:rPr lang="ja-JP"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d like to have images or avatars for these three people.</a:t>
            </a:r>
            <a:endParaRPr lang="en-US"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nchor="b"/>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algn="r" eaLnBrk="1" hangingPunct="1"/>
            <a:fld id="{17FFB667-87AE-492B-861F-5B138EF4F008}" type="slidenum">
              <a:rPr lang="en-US" sz="1200"/>
              <a:pPr algn="r" eaLnBrk="1" hangingPunct="1"/>
              <a:t>22</a:t>
            </a:fld>
            <a:endParaRPr lang="en-US" sz="120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ea typeface="ＭＳ Ｐゴシック" pitchFamily="34" charset="-128"/>
              </a:rPr>
              <a:t>Image source: wikipedia (This would probably work better if we just took a picture of a hand)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87129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4556"/>
            <a:ext cx="8229600" cy="874644"/>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67381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49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4556"/>
            <a:ext cx="8229600" cy="874644"/>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77316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AA1E4287-6321-4B3D-8902-FE88F8436C84}" type="slidenum">
              <a:rPr lang="en-US"/>
              <a:pPr/>
              <a:t>‹#›</a:t>
            </a:fld>
            <a:endParaRPr lang="en-US"/>
          </a:p>
        </p:txBody>
      </p:sp>
    </p:spTree>
    <p:extLst>
      <p:ext uri="{BB962C8B-B14F-4D97-AF65-F5344CB8AC3E}">
        <p14:creationId xmlns:p14="http://schemas.microsoft.com/office/powerpoint/2010/main" val="3683042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7868"/>
            <a:ext cx="8229600" cy="871332"/>
          </a:xfrm>
        </p:spPr>
        <p:txBody>
          <a:bodyPr>
            <a:normAutofit/>
          </a:bodyPr>
          <a:lstStyle>
            <a:lvl1pPr>
              <a:tabLst/>
              <a:defRPr sz="3200" b="1" baseline="0">
                <a:latin typeface="Trade Gothic LT Std Extended"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5681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52227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4556"/>
            <a:ext cx="8229600" cy="874644"/>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237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4556"/>
            <a:ext cx="8229600" cy="874644"/>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904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4556"/>
            <a:ext cx="8229600" cy="874644"/>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200445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416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10304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777742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tif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1" name="Picture 30" descr="Slide_background_new.tif"/>
          <p:cNvPicPr>
            <a:picLocks noChangeAspect="1"/>
          </p:cNvPicPr>
          <p:nvPr/>
        </p:nvPicPr>
        <p:blipFill>
          <a:blip r:embed="rId15" cstate="print"/>
          <a:stretch>
            <a:fillRect/>
          </a:stretch>
        </p:blipFill>
        <p:spPr>
          <a:xfrm>
            <a:off x="1369" y="-13252"/>
            <a:ext cx="9141262" cy="6858000"/>
          </a:xfrm>
          <a:prstGeom prst="rect">
            <a:avLst/>
          </a:prstGeom>
        </p:spPr>
      </p:pic>
      <p:sp>
        <p:nvSpPr>
          <p:cNvPr id="2" name="Title Placeholder 1"/>
          <p:cNvSpPr>
            <a:spLocks noGrp="1"/>
          </p:cNvSpPr>
          <p:nvPr>
            <p:ph type="title"/>
          </p:nvPr>
        </p:nvSpPr>
        <p:spPr>
          <a:xfrm>
            <a:off x="457200" y="344556"/>
            <a:ext cx="8229600" cy="8746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5" name="Straight Connector 14"/>
          <p:cNvCxnSpPr/>
          <p:nvPr/>
        </p:nvCxnSpPr>
        <p:spPr>
          <a:xfrm>
            <a:off x="0" y="0"/>
            <a:ext cx="9144000" cy="0"/>
          </a:xfrm>
          <a:prstGeom prst="line">
            <a:avLst/>
          </a:prstGeom>
          <a:ln w="38100">
            <a:solidFill>
              <a:srgbClr val="E4701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333380"/>
            <a:ext cx="91440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64704" y="0"/>
            <a:ext cx="7391400" cy="338554"/>
          </a:xfrm>
          <a:prstGeom prst="rect">
            <a:avLst/>
          </a:prstGeom>
          <a:noFill/>
        </p:spPr>
        <p:txBody>
          <a:bodyPr wrap="square" rtlCol="0">
            <a:spAutoFit/>
          </a:bodyPr>
          <a:lstStyle/>
          <a:p>
            <a:pPr algn="ctr"/>
            <a:r>
              <a:rPr lang="en-US" sz="1600" b="1" dirty="0" smtClean="0">
                <a:solidFill>
                  <a:srgbClr val="455C61"/>
                </a:solidFill>
                <a:latin typeface="Trade Gothic LT Std Cn" pitchFamily="34" charset="0"/>
              </a:rPr>
              <a:t>LESSON 23</a:t>
            </a:r>
            <a:r>
              <a:rPr lang="en-US" sz="1600" b="1" baseline="0" dirty="0" smtClean="0">
                <a:solidFill>
                  <a:srgbClr val="455C61"/>
                </a:solidFill>
                <a:latin typeface="Trade Gothic LT Std Cn" pitchFamily="34" charset="0"/>
              </a:rPr>
              <a:t>   </a:t>
            </a:r>
            <a:r>
              <a:rPr lang="en-US" sz="1600" b="1" kern="1200" baseline="0" dirty="0" smtClean="0">
                <a:solidFill>
                  <a:srgbClr val="E4701E"/>
                </a:solidFill>
                <a:latin typeface="Trade Gothic LT Std Cn" pitchFamily="34" charset="0"/>
                <a:ea typeface="+mn-ea"/>
                <a:cs typeface="+mn-cs"/>
              </a:rPr>
              <a:t>INTEREST RATES: LET’S GO SHOPPING FOR MONEY</a:t>
            </a:r>
            <a:endParaRPr lang="en-GB" sz="1600" b="1" dirty="0">
              <a:solidFill>
                <a:srgbClr val="E4701E"/>
              </a:solidFill>
              <a:latin typeface="Trade Gothic LT Std Cn" pitchFamily="34" charset="0"/>
            </a:endParaRPr>
          </a:p>
        </p:txBody>
      </p:sp>
      <p:sp>
        <p:nvSpPr>
          <p:cNvPr id="14" name="Chord 13"/>
          <p:cNvSpPr/>
          <p:nvPr/>
        </p:nvSpPr>
        <p:spPr>
          <a:xfrm rot="6752595">
            <a:off x="3837038" y="5993156"/>
            <a:ext cx="1483244" cy="1514991"/>
          </a:xfrm>
          <a:prstGeom prst="chord">
            <a:avLst>
              <a:gd name="adj1" fmla="val 3996300"/>
              <a:gd name="adj2" fmla="val 14842206"/>
            </a:avLst>
          </a:prstGeom>
          <a:solidFill>
            <a:srgbClr val="E4701E"/>
          </a:solidFill>
          <a:ln>
            <a:solidFill>
              <a:srgbClr val="E470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4114800" y="6149008"/>
            <a:ext cx="914400" cy="246221"/>
          </a:xfrm>
          <a:prstGeom prst="rect">
            <a:avLst/>
          </a:prstGeom>
          <a:noFill/>
        </p:spPr>
        <p:txBody>
          <a:bodyPr wrap="square" rtlCol="0">
            <a:spAutoFit/>
          </a:bodyPr>
          <a:lstStyle/>
          <a:p>
            <a:pPr algn="ctr"/>
            <a:r>
              <a:rPr lang="en-GB" sz="1000" b="1" dirty="0" smtClean="0">
                <a:solidFill>
                  <a:schemeClr val="bg1"/>
                </a:solidFill>
                <a:latin typeface="Trade Gothic LT Std" pitchFamily="34" charset="0"/>
              </a:rPr>
              <a:t>23-</a:t>
            </a:r>
            <a:fld id="{BF3E2D1B-3FFF-45CB-8648-E0CD14D04F0D}" type="slidenum">
              <a:rPr lang="en-GB" sz="1000" b="1" smtClean="0">
                <a:solidFill>
                  <a:schemeClr val="bg1"/>
                </a:solidFill>
                <a:latin typeface="Trade Gothic LT Std" pitchFamily="34" charset="0"/>
              </a:rPr>
              <a:pPr algn="ctr"/>
              <a:t>‹#›</a:t>
            </a:fld>
            <a:endParaRPr lang="en-GB" sz="1000" b="1" dirty="0">
              <a:solidFill>
                <a:schemeClr val="bg1"/>
              </a:solidFill>
              <a:latin typeface="Trade Gothic LT Std" pitchFamily="34" charset="0"/>
            </a:endParaRPr>
          </a:p>
        </p:txBody>
      </p:sp>
      <p:sp>
        <p:nvSpPr>
          <p:cNvPr id="22" name="Rectangle 21"/>
          <p:cNvSpPr/>
          <p:nvPr/>
        </p:nvSpPr>
        <p:spPr>
          <a:xfrm>
            <a:off x="-39757" y="6477000"/>
            <a:ext cx="9197009" cy="381000"/>
          </a:xfrm>
          <a:prstGeom prst="rect">
            <a:avLst/>
          </a:prstGeom>
          <a:solidFill>
            <a:srgbClr val="E4701E"/>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1172816" y="6576392"/>
            <a:ext cx="6781800" cy="400110"/>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bg1"/>
                </a:solidFill>
                <a:latin typeface="Trade Gothic LT Std" pitchFamily="34" charset="0"/>
              </a:rPr>
              <a:t>HIGH SCHOOL ECONOMICS 3</a:t>
            </a:r>
            <a:r>
              <a:rPr lang="en-US" sz="1000" b="1" cap="small" baseline="0" dirty="0" smtClean="0">
                <a:solidFill>
                  <a:schemeClr val="bg1"/>
                </a:solidFill>
                <a:latin typeface="Trade Gothic LT Std" pitchFamily="34" charset="0"/>
              </a:rPr>
              <a:t>rd</a:t>
            </a:r>
            <a:r>
              <a:rPr lang="en-US" sz="1000" b="1" dirty="0" smtClean="0">
                <a:solidFill>
                  <a:schemeClr val="bg1"/>
                </a:solidFill>
                <a:latin typeface="Trade Gothic LT Std" pitchFamily="34" charset="0"/>
              </a:rPr>
              <a:t> EDITION © COUNCIL FOR ECONOMIC EDUCATION, NEW YORK, NY</a:t>
            </a:r>
            <a:endParaRPr lang="en-GB" sz="1000" b="1" dirty="0" smtClean="0">
              <a:latin typeface="Trade Gothic LT Std"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1000" b="1" dirty="0">
              <a:latin typeface="Trade Gothic LT Std" pitchFamily="34" charset="0"/>
            </a:endParaRPr>
          </a:p>
        </p:txBody>
      </p:sp>
    </p:spTree>
    <p:extLst>
      <p:ext uri="{BB962C8B-B14F-4D97-AF65-F5344CB8AC3E}">
        <p14:creationId xmlns:p14="http://schemas.microsoft.com/office/powerpoint/2010/main" val="186329497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ftr="0" dt="0"/>
  <p:txStyles>
    <p:titleStyle>
      <a:lvl1pPr algn="ctr" defTabSz="914400" rtl="0" eaLnBrk="1" latinLnBrk="0" hangingPunct="1">
        <a:spcBef>
          <a:spcPct val="0"/>
        </a:spcBef>
        <a:buNone/>
        <a:defRPr sz="3200" b="1" kern="1200" cap="none" spc="0" baseline="0">
          <a:solidFill>
            <a:schemeClr val="tx1"/>
          </a:solidFill>
          <a:latin typeface="Trade Gothic LT Std Extended"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rade Gothic LT Std Cn"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rade Gothic LT Std Cn"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rade Gothic LT Std Cn"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rade Gothic LT Std Cn"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rade Gothic LT Std C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20701" y="705866"/>
            <a:ext cx="8045267" cy="5038725"/>
            <a:chOff x="520701" y="705866"/>
            <a:chExt cx="8045267" cy="5038725"/>
          </a:xfrm>
        </p:grpSpPr>
        <p:pic>
          <p:nvPicPr>
            <p:cNvPr id="1026" name="Picture 2" descr="C:\Documents and Settings\Stephenv\Desktop\PowerPoint\ARt\HSE_Lesson23-Slide1.jpg"/>
            <p:cNvPicPr>
              <a:picLocks noChangeAspect="1" noChangeArrowheads="1"/>
            </p:cNvPicPr>
            <p:nvPr/>
          </p:nvPicPr>
          <p:blipFill>
            <a:blip r:embed="rId3" cstate="print"/>
            <a:srcRect/>
            <a:stretch>
              <a:fillRect/>
            </a:stretch>
          </p:blipFill>
          <p:spPr bwMode="auto">
            <a:xfrm>
              <a:off x="793750" y="705866"/>
              <a:ext cx="7556500" cy="5038725"/>
            </a:xfrm>
            <a:prstGeom prst="rect">
              <a:avLst/>
            </a:prstGeom>
            <a:noFill/>
          </p:spPr>
        </p:pic>
        <p:sp>
          <p:nvSpPr>
            <p:cNvPr id="20482" name="Text Box 7"/>
            <p:cNvSpPr txBox="1">
              <a:spLocks noChangeArrowheads="1"/>
            </p:cNvSpPr>
            <p:nvPr/>
          </p:nvSpPr>
          <p:spPr bwMode="auto">
            <a:xfrm rot="20443226">
              <a:off x="3287916" y="3931072"/>
              <a:ext cx="52780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spcBef>
                  <a:spcPct val="50000"/>
                </a:spcBef>
              </a:pPr>
              <a:r>
                <a:rPr lang="en-US" sz="6000" b="1" dirty="0" smtClean="0">
                  <a:solidFill>
                    <a:srgbClr val="FFFF00"/>
                  </a:solidFill>
                </a:rPr>
                <a:t>Price</a:t>
              </a:r>
              <a:r>
                <a:rPr lang="en-US" sz="6000" b="1" dirty="0">
                  <a:solidFill>
                    <a:srgbClr val="FFFF00"/>
                  </a:solidFill>
                </a:rPr>
                <a:t>: </a:t>
              </a:r>
              <a:r>
                <a:rPr lang="en-US" sz="6000" b="1" dirty="0" smtClean="0">
                  <a:solidFill>
                    <a:srgbClr val="FFFF00"/>
                  </a:solidFill>
                </a:rPr>
                <a:t>$20,000</a:t>
              </a:r>
              <a:endParaRPr lang="en-US" sz="6000" b="1" dirty="0">
                <a:solidFill>
                  <a:srgbClr val="FFFF00"/>
                </a:solidFill>
              </a:endParaRPr>
            </a:p>
          </p:txBody>
        </p:sp>
        <p:sp>
          <p:nvSpPr>
            <p:cNvPr id="4" name="TextBox 3"/>
            <p:cNvSpPr txBox="1"/>
            <p:nvPr/>
          </p:nvSpPr>
          <p:spPr>
            <a:xfrm>
              <a:off x="520701" y="3568700"/>
              <a:ext cx="338554" cy="2158999"/>
            </a:xfrm>
            <a:prstGeom prst="rect">
              <a:avLst/>
            </a:prstGeom>
            <a:noFill/>
          </p:spPr>
          <p:txBody>
            <a:bodyPr vert="vert270" wrap="square" rtlCol="0">
              <a:spAutoFit/>
            </a:bodyPr>
            <a:lstStyle/>
            <a:p>
              <a:r>
                <a:rPr lang="en-GB" sz="1000" dirty="0" smtClean="0">
                  <a:latin typeface="+mn-lt"/>
                  <a:cs typeface="Times New Roman"/>
                </a:rPr>
                <a:t>© </a:t>
              </a:r>
              <a:r>
                <a:rPr lang="en-GB" sz="1000" dirty="0" smtClean="0">
                  <a:latin typeface="+mn-lt"/>
                </a:rPr>
                <a:t>M R / Shutterstock.com</a:t>
              </a:r>
              <a:endParaRPr lang="en-GB" sz="1000" dirty="0">
                <a:latin typeface="+mn-lt"/>
              </a:endParaRPr>
            </a:p>
          </p:txBody>
        </p:sp>
      </p:gr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457200" y="478642"/>
            <a:ext cx="8229600" cy="630238"/>
          </a:xfrm>
        </p:spPr>
        <p:txBody>
          <a:bodyPr>
            <a:noAutofit/>
          </a:bodyPr>
          <a:lstStyle/>
          <a:p>
            <a:pPr eaLnBrk="1" hangingPunct="1"/>
            <a:r>
              <a:rPr lang="en-US" sz="3600" dirty="0" smtClean="0">
                <a:ea typeface="ＭＳ Ｐゴシック" pitchFamily="34" charset="-128"/>
              </a:rPr>
              <a:t>The Market for Loans</a:t>
            </a:r>
          </a:p>
        </p:txBody>
      </p:sp>
      <p:grpSp>
        <p:nvGrpSpPr>
          <p:cNvPr id="15" name="Group 14"/>
          <p:cNvGrpSpPr>
            <a:grpSpLocks noChangeAspect="1"/>
          </p:cNvGrpSpPr>
          <p:nvPr/>
        </p:nvGrpSpPr>
        <p:grpSpPr>
          <a:xfrm>
            <a:off x="796068" y="1343998"/>
            <a:ext cx="7482108" cy="4385165"/>
            <a:chOff x="379692" y="1174675"/>
            <a:chExt cx="8313458" cy="4872406"/>
          </a:xfrm>
        </p:grpSpPr>
        <p:sp>
          <p:nvSpPr>
            <p:cNvPr id="30722" name="Line 4"/>
            <p:cNvSpPr>
              <a:spLocks noChangeShapeType="1"/>
            </p:cNvSpPr>
            <p:nvPr/>
          </p:nvSpPr>
          <p:spPr bwMode="auto">
            <a:xfrm>
              <a:off x="1981200" y="1327075"/>
              <a:ext cx="0" cy="434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3" name="Line 5"/>
            <p:cNvSpPr>
              <a:spLocks noChangeShapeType="1"/>
            </p:cNvSpPr>
            <p:nvPr/>
          </p:nvSpPr>
          <p:spPr bwMode="auto">
            <a:xfrm>
              <a:off x="1981200" y="5670475"/>
              <a:ext cx="525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4" name="Line 6"/>
            <p:cNvSpPr>
              <a:spLocks noChangeShapeType="1"/>
            </p:cNvSpPr>
            <p:nvPr/>
          </p:nvSpPr>
          <p:spPr bwMode="auto">
            <a:xfrm flipV="1">
              <a:off x="2590800" y="1327075"/>
              <a:ext cx="388620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5" name="Line 7"/>
            <p:cNvSpPr>
              <a:spLocks noChangeShapeType="1"/>
            </p:cNvSpPr>
            <p:nvPr/>
          </p:nvSpPr>
          <p:spPr bwMode="auto">
            <a:xfrm>
              <a:off x="2514600" y="1327075"/>
              <a:ext cx="4114800" cy="411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6" name="Text Box 8"/>
            <p:cNvSpPr txBox="1">
              <a:spLocks noChangeArrowheads="1"/>
            </p:cNvSpPr>
            <p:nvPr/>
          </p:nvSpPr>
          <p:spPr bwMode="auto">
            <a:xfrm>
              <a:off x="458507" y="1327075"/>
              <a:ext cx="1403349"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dirty="0"/>
                <a:t>Interest rate</a:t>
              </a:r>
            </a:p>
          </p:txBody>
        </p:sp>
        <p:sp>
          <p:nvSpPr>
            <p:cNvPr id="30727" name="Text Box 9"/>
            <p:cNvSpPr txBox="1">
              <a:spLocks noChangeArrowheads="1"/>
            </p:cNvSpPr>
            <p:nvPr/>
          </p:nvSpPr>
          <p:spPr bwMode="auto">
            <a:xfrm>
              <a:off x="6119751" y="5680368"/>
              <a:ext cx="189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dirty="0"/>
                <a:t>Quantity of loans</a:t>
              </a:r>
            </a:p>
          </p:txBody>
        </p:sp>
        <p:sp>
          <p:nvSpPr>
            <p:cNvPr id="30728" name="Text Box 10"/>
            <p:cNvSpPr txBox="1">
              <a:spLocks noChangeArrowheads="1"/>
            </p:cNvSpPr>
            <p:nvPr/>
          </p:nvSpPr>
          <p:spPr bwMode="auto">
            <a:xfrm>
              <a:off x="6553200" y="1174675"/>
              <a:ext cx="174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a:t>Supply of loans</a:t>
              </a:r>
            </a:p>
          </p:txBody>
        </p:sp>
        <p:sp>
          <p:nvSpPr>
            <p:cNvPr id="30729" name="Text Box 11"/>
            <p:cNvSpPr txBox="1">
              <a:spLocks noChangeArrowheads="1"/>
            </p:cNvSpPr>
            <p:nvPr/>
          </p:nvSpPr>
          <p:spPr bwMode="auto">
            <a:xfrm>
              <a:off x="6705600" y="5060875"/>
              <a:ext cx="198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a:t>Demand for loans</a:t>
              </a:r>
            </a:p>
          </p:txBody>
        </p:sp>
        <p:sp>
          <p:nvSpPr>
            <p:cNvPr id="30730" name="Line 12"/>
            <p:cNvSpPr>
              <a:spLocks noChangeShapeType="1"/>
            </p:cNvSpPr>
            <p:nvPr/>
          </p:nvSpPr>
          <p:spPr bwMode="auto">
            <a:xfrm>
              <a:off x="4495800" y="3308275"/>
              <a:ext cx="0" cy="2286000"/>
            </a:xfrm>
            <a:prstGeom prst="line">
              <a:avLst/>
            </a:prstGeom>
            <a:noFill/>
            <a:ln w="1905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1" name="Line 13"/>
            <p:cNvSpPr>
              <a:spLocks noChangeShapeType="1"/>
            </p:cNvSpPr>
            <p:nvPr/>
          </p:nvSpPr>
          <p:spPr bwMode="auto">
            <a:xfrm flipH="1">
              <a:off x="2057400" y="3308275"/>
              <a:ext cx="2438400" cy="0"/>
            </a:xfrm>
            <a:prstGeom prst="line">
              <a:avLst/>
            </a:prstGeom>
            <a:noFill/>
            <a:ln w="1905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2" name="Text Box 14"/>
            <p:cNvSpPr txBox="1">
              <a:spLocks noChangeArrowheads="1"/>
            </p:cNvSpPr>
            <p:nvPr/>
          </p:nvSpPr>
          <p:spPr bwMode="auto">
            <a:xfrm>
              <a:off x="379692" y="3178100"/>
              <a:ext cx="1577789" cy="71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dirty="0"/>
                <a:t>Equilibrium interest rate</a:t>
              </a:r>
            </a:p>
          </p:txBody>
        </p:sp>
        <p:sp>
          <p:nvSpPr>
            <p:cNvPr id="30733" name="Text Box 15"/>
            <p:cNvSpPr txBox="1">
              <a:spLocks noChangeArrowheads="1"/>
            </p:cNvSpPr>
            <p:nvPr/>
          </p:nvSpPr>
          <p:spPr bwMode="auto">
            <a:xfrm>
              <a:off x="3475617" y="5670475"/>
              <a:ext cx="22689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algn="ctr" eaLnBrk="1" hangingPunct="1"/>
              <a:r>
                <a:rPr lang="en-US" sz="1800" dirty="0"/>
                <a:t>Equilibrium quantity</a:t>
              </a:r>
            </a:p>
          </p:txBody>
        </p:sp>
      </p:gr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257300" y="475488"/>
            <a:ext cx="6629400" cy="627856"/>
          </a:xfrm>
        </p:spPr>
        <p:txBody>
          <a:bodyPr>
            <a:noAutofit/>
          </a:bodyPr>
          <a:lstStyle/>
          <a:p>
            <a:pPr eaLnBrk="1" hangingPunct="1"/>
            <a:r>
              <a:rPr lang="en-US" sz="3600" dirty="0" smtClean="0">
                <a:ea typeface="ＭＳ Ｐゴシック" pitchFamily="34" charset="-128"/>
              </a:rPr>
              <a:t>The Market for Loans</a:t>
            </a:r>
          </a:p>
        </p:txBody>
      </p:sp>
      <p:sp>
        <p:nvSpPr>
          <p:cNvPr id="32781" name="Text Box 15"/>
          <p:cNvSpPr txBox="1">
            <a:spLocks noChangeArrowheads="1"/>
          </p:cNvSpPr>
          <p:nvPr/>
        </p:nvSpPr>
        <p:spPr bwMode="auto">
          <a:xfrm>
            <a:off x="228600" y="978408"/>
            <a:ext cx="88320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600" b="1" dirty="0">
                <a:solidFill>
                  <a:srgbClr val="000066"/>
                </a:solidFill>
                <a:latin typeface="Trade Gothic LT Std Cn" pitchFamily="34" charset="0"/>
              </a:rPr>
              <a:t>What will happen in the market for loans if more people want to borrow at the same time?</a:t>
            </a:r>
          </a:p>
        </p:txBody>
      </p:sp>
      <p:grpSp>
        <p:nvGrpSpPr>
          <p:cNvPr id="22" name="Group 21"/>
          <p:cNvGrpSpPr>
            <a:grpSpLocks noChangeAspect="1"/>
          </p:cNvGrpSpPr>
          <p:nvPr/>
        </p:nvGrpSpPr>
        <p:grpSpPr>
          <a:xfrm>
            <a:off x="796066" y="1343694"/>
            <a:ext cx="7482112" cy="4385773"/>
            <a:chOff x="379692" y="1174675"/>
            <a:chExt cx="8313458" cy="4873081"/>
          </a:xfrm>
        </p:grpSpPr>
        <p:sp>
          <p:nvSpPr>
            <p:cNvPr id="32776" name="Text Box 10"/>
            <p:cNvSpPr txBox="1">
              <a:spLocks noChangeArrowheads="1"/>
            </p:cNvSpPr>
            <p:nvPr/>
          </p:nvSpPr>
          <p:spPr bwMode="auto">
            <a:xfrm>
              <a:off x="6705600" y="5060875"/>
              <a:ext cx="198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dirty="0"/>
                <a:t>Demand for loans</a:t>
              </a:r>
            </a:p>
          </p:txBody>
        </p:sp>
        <p:grpSp>
          <p:nvGrpSpPr>
            <p:cNvPr id="21" name="Group 20"/>
            <p:cNvGrpSpPr/>
            <p:nvPr/>
          </p:nvGrpSpPr>
          <p:grpSpPr>
            <a:xfrm>
              <a:off x="379692" y="1174675"/>
              <a:ext cx="7919758" cy="4873081"/>
              <a:chOff x="379692" y="1174675"/>
              <a:chExt cx="7919758" cy="4873081"/>
            </a:xfrm>
          </p:grpSpPr>
          <p:sp>
            <p:nvSpPr>
              <p:cNvPr id="32770" name="Line 3"/>
              <p:cNvSpPr>
                <a:spLocks noChangeShapeType="1"/>
              </p:cNvSpPr>
              <p:nvPr/>
            </p:nvSpPr>
            <p:spPr bwMode="auto">
              <a:xfrm>
                <a:off x="1981200" y="1327075"/>
                <a:ext cx="0" cy="434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1" name="Line 4"/>
              <p:cNvSpPr>
                <a:spLocks noChangeShapeType="1"/>
              </p:cNvSpPr>
              <p:nvPr/>
            </p:nvSpPr>
            <p:spPr bwMode="auto">
              <a:xfrm>
                <a:off x="1981200" y="5670475"/>
                <a:ext cx="525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2" name="Line 6"/>
              <p:cNvSpPr>
                <a:spLocks noChangeShapeType="1"/>
              </p:cNvSpPr>
              <p:nvPr/>
            </p:nvSpPr>
            <p:spPr bwMode="auto">
              <a:xfrm>
                <a:off x="2743200" y="1555675"/>
                <a:ext cx="388620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3" name="Text Box 7"/>
              <p:cNvSpPr txBox="1">
                <a:spLocks noChangeArrowheads="1"/>
              </p:cNvSpPr>
              <p:nvPr/>
            </p:nvSpPr>
            <p:spPr bwMode="auto">
              <a:xfrm>
                <a:off x="457200" y="1327075"/>
                <a:ext cx="140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dirty="0"/>
                  <a:t>Interest rate</a:t>
                </a:r>
              </a:p>
            </p:txBody>
          </p:sp>
          <p:sp>
            <p:nvSpPr>
              <p:cNvPr id="32774" name="Text Box 8"/>
              <p:cNvSpPr txBox="1">
                <a:spLocks noChangeArrowheads="1"/>
              </p:cNvSpPr>
              <p:nvPr/>
            </p:nvSpPr>
            <p:spPr bwMode="auto">
              <a:xfrm>
                <a:off x="6117336" y="5678424"/>
                <a:ext cx="189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dirty="0"/>
                  <a:t>Quantity of loans</a:t>
                </a:r>
              </a:p>
            </p:txBody>
          </p:sp>
          <p:sp>
            <p:nvSpPr>
              <p:cNvPr id="32775" name="Text Box 9"/>
              <p:cNvSpPr txBox="1">
                <a:spLocks noChangeArrowheads="1"/>
              </p:cNvSpPr>
              <p:nvPr/>
            </p:nvSpPr>
            <p:spPr bwMode="auto">
              <a:xfrm>
                <a:off x="6553200" y="1174675"/>
                <a:ext cx="174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dirty="0"/>
                  <a:t>Supply of loans</a:t>
                </a:r>
              </a:p>
            </p:txBody>
          </p:sp>
          <p:sp>
            <p:nvSpPr>
              <p:cNvPr id="32777" name="Line 11"/>
              <p:cNvSpPr>
                <a:spLocks noChangeShapeType="1"/>
              </p:cNvSpPr>
              <p:nvPr/>
            </p:nvSpPr>
            <p:spPr bwMode="auto">
              <a:xfrm>
                <a:off x="4495800" y="3308275"/>
                <a:ext cx="0" cy="2286000"/>
              </a:xfrm>
              <a:prstGeom prst="line">
                <a:avLst/>
              </a:prstGeom>
              <a:noFill/>
              <a:ln w="1905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78" name="Line 12"/>
              <p:cNvSpPr>
                <a:spLocks noChangeShapeType="1"/>
              </p:cNvSpPr>
              <p:nvPr/>
            </p:nvSpPr>
            <p:spPr bwMode="auto">
              <a:xfrm flipH="1">
                <a:off x="2057400" y="3308275"/>
                <a:ext cx="2438400" cy="0"/>
              </a:xfrm>
              <a:prstGeom prst="line">
                <a:avLst/>
              </a:prstGeom>
              <a:noFill/>
              <a:ln w="1905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79" name="Text Box 13"/>
              <p:cNvSpPr txBox="1">
                <a:spLocks noChangeArrowheads="1"/>
              </p:cNvSpPr>
              <p:nvPr/>
            </p:nvSpPr>
            <p:spPr bwMode="auto">
              <a:xfrm>
                <a:off x="379692" y="3178101"/>
                <a:ext cx="1601508" cy="71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dirty="0"/>
                  <a:t>Equilibrium interest rate</a:t>
                </a:r>
              </a:p>
            </p:txBody>
          </p:sp>
          <p:sp>
            <p:nvSpPr>
              <p:cNvPr id="32780" name="Text Box 14"/>
              <p:cNvSpPr txBox="1">
                <a:spLocks noChangeArrowheads="1"/>
              </p:cNvSpPr>
              <p:nvPr/>
            </p:nvSpPr>
            <p:spPr bwMode="auto">
              <a:xfrm>
                <a:off x="3478481" y="5678424"/>
                <a:ext cx="22632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algn="ctr" eaLnBrk="1" hangingPunct="1"/>
                <a:r>
                  <a:rPr lang="en-US" sz="1800" dirty="0"/>
                  <a:t>Equilibrium quantity</a:t>
                </a:r>
              </a:p>
            </p:txBody>
          </p:sp>
          <p:sp>
            <p:nvSpPr>
              <p:cNvPr id="32782" name="Line 16"/>
              <p:cNvSpPr>
                <a:spLocks noChangeShapeType="1"/>
              </p:cNvSpPr>
              <p:nvPr/>
            </p:nvSpPr>
            <p:spPr bwMode="auto">
              <a:xfrm flipV="1">
                <a:off x="2590800" y="1327075"/>
                <a:ext cx="388620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3" name="Straight Connector 2"/>
              <p:cNvCxnSpPr/>
              <p:nvPr/>
            </p:nvCxnSpPr>
            <p:spPr>
              <a:xfrm>
                <a:off x="4775200" y="1758875"/>
                <a:ext cx="2768600" cy="281940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Line 12"/>
              <p:cNvSpPr>
                <a:spLocks noChangeShapeType="1"/>
              </p:cNvSpPr>
              <p:nvPr/>
            </p:nvSpPr>
            <p:spPr bwMode="auto">
              <a:xfrm flipH="1">
                <a:off x="1981200" y="2419275"/>
                <a:ext cx="3403600" cy="0"/>
              </a:xfrm>
              <a:prstGeom prst="line">
                <a:avLst/>
              </a:prstGeom>
              <a:noFill/>
              <a:ln w="1905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Line 11"/>
              <p:cNvSpPr>
                <a:spLocks noChangeShapeType="1"/>
              </p:cNvSpPr>
              <p:nvPr/>
            </p:nvSpPr>
            <p:spPr bwMode="auto">
              <a:xfrm>
                <a:off x="5384800" y="2425625"/>
                <a:ext cx="0" cy="3244850"/>
              </a:xfrm>
              <a:prstGeom prst="line">
                <a:avLst/>
              </a:prstGeom>
              <a:noFill/>
              <a:ln w="1905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257300" y="475488"/>
            <a:ext cx="6629400" cy="574675"/>
          </a:xfrm>
        </p:spPr>
        <p:txBody>
          <a:bodyPr>
            <a:noAutofit/>
          </a:bodyPr>
          <a:lstStyle/>
          <a:p>
            <a:pPr eaLnBrk="1" hangingPunct="1"/>
            <a:r>
              <a:rPr lang="en-US" sz="3600" dirty="0" smtClean="0">
                <a:ea typeface="ＭＳ Ｐゴシック" pitchFamily="34" charset="-128"/>
              </a:rPr>
              <a:t>The Market for Loans</a:t>
            </a:r>
          </a:p>
        </p:txBody>
      </p:sp>
      <p:sp>
        <p:nvSpPr>
          <p:cNvPr id="34829" name="Text Box 14"/>
          <p:cNvSpPr txBox="1">
            <a:spLocks noChangeArrowheads="1"/>
          </p:cNvSpPr>
          <p:nvPr/>
        </p:nvSpPr>
        <p:spPr bwMode="auto">
          <a:xfrm>
            <a:off x="225919" y="955002"/>
            <a:ext cx="87244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600" b="1" dirty="0">
                <a:solidFill>
                  <a:srgbClr val="000066"/>
                </a:solidFill>
                <a:latin typeface="Trade Gothic LT Std Cn" pitchFamily="34" charset="0"/>
              </a:rPr>
              <a:t>What will happen in the </a:t>
            </a:r>
            <a:r>
              <a:rPr lang="en-US" sz="1600" b="1" dirty="0" smtClean="0">
                <a:solidFill>
                  <a:srgbClr val="000066"/>
                </a:solidFill>
                <a:latin typeface="Trade Gothic LT Std Cn" pitchFamily="34" charset="0"/>
              </a:rPr>
              <a:t>market for loans </a:t>
            </a:r>
            <a:r>
              <a:rPr lang="en-US" sz="1600" b="1" dirty="0">
                <a:solidFill>
                  <a:srgbClr val="000066"/>
                </a:solidFill>
                <a:latin typeface="Trade Gothic LT Std Cn" pitchFamily="34" charset="0"/>
              </a:rPr>
              <a:t>if lenders think more borrowers than normal may not repay their loans?</a:t>
            </a:r>
          </a:p>
        </p:txBody>
      </p:sp>
      <p:grpSp>
        <p:nvGrpSpPr>
          <p:cNvPr id="23" name="Group 22"/>
          <p:cNvGrpSpPr>
            <a:grpSpLocks noChangeAspect="1"/>
          </p:cNvGrpSpPr>
          <p:nvPr/>
        </p:nvGrpSpPr>
        <p:grpSpPr>
          <a:xfrm>
            <a:off x="796068" y="1367415"/>
            <a:ext cx="7482110" cy="4695293"/>
            <a:chOff x="379692" y="1179576"/>
            <a:chExt cx="8313458" cy="5216992"/>
          </a:xfrm>
        </p:grpSpPr>
        <p:sp>
          <p:nvSpPr>
            <p:cNvPr id="34824" name="Text Box 9"/>
            <p:cNvSpPr txBox="1">
              <a:spLocks noChangeArrowheads="1"/>
            </p:cNvSpPr>
            <p:nvPr/>
          </p:nvSpPr>
          <p:spPr bwMode="auto">
            <a:xfrm>
              <a:off x="6705600" y="5065776"/>
              <a:ext cx="198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dirty="0"/>
                <a:t>Demand for loans</a:t>
              </a:r>
            </a:p>
          </p:txBody>
        </p:sp>
        <p:grpSp>
          <p:nvGrpSpPr>
            <p:cNvPr id="22" name="Group 21"/>
            <p:cNvGrpSpPr/>
            <p:nvPr/>
          </p:nvGrpSpPr>
          <p:grpSpPr>
            <a:xfrm>
              <a:off x="379692" y="1179576"/>
              <a:ext cx="7919758" cy="5216992"/>
              <a:chOff x="379692" y="1179576"/>
              <a:chExt cx="7919758" cy="5216992"/>
            </a:xfrm>
          </p:grpSpPr>
          <p:sp>
            <p:nvSpPr>
              <p:cNvPr id="34818" name="Line 3"/>
              <p:cNvSpPr>
                <a:spLocks noChangeShapeType="1"/>
              </p:cNvSpPr>
              <p:nvPr/>
            </p:nvSpPr>
            <p:spPr bwMode="auto">
              <a:xfrm>
                <a:off x="1981200" y="1325880"/>
                <a:ext cx="0" cy="434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19" name="Line 4"/>
              <p:cNvSpPr>
                <a:spLocks noChangeShapeType="1"/>
              </p:cNvSpPr>
              <p:nvPr/>
            </p:nvSpPr>
            <p:spPr bwMode="auto">
              <a:xfrm>
                <a:off x="1981200" y="5669280"/>
                <a:ext cx="525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0" name="Line 5"/>
              <p:cNvSpPr>
                <a:spLocks noChangeShapeType="1"/>
              </p:cNvSpPr>
              <p:nvPr/>
            </p:nvSpPr>
            <p:spPr bwMode="auto">
              <a:xfrm>
                <a:off x="2743200" y="1554480"/>
                <a:ext cx="388620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1" name="Text Box 6"/>
              <p:cNvSpPr txBox="1">
                <a:spLocks noChangeArrowheads="1"/>
              </p:cNvSpPr>
              <p:nvPr/>
            </p:nvSpPr>
            <p:spPr bwMode="auto">
              <a:xfrm>
                <a:off x="457200" y="1325880"/>
                <a:ext cx="140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dirty="0"/>
                  <a:t>Interest rate</a:t>
                </a:r>
              </a:p>
            </p:txBody>
          </p:sp>
          <p:sp>
            <p:nvSpPr>
              <p:cNvPr id="34822" name="Text Box 7"/>
              <p:cNvSpPr txBox="1">
                <a:spLocks noChangeArrowheads="1"/>
              </p:cNvSpPr>
              <p:nvPr/>
            </p:nvSpPr>
            <p:spPr bwMode="auto">
              <a:xfrm>
                <a:off x="6117336" y="5680364"/>
                <a:ext cx="189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dirty="0"/>
                  <a:t>Quantity of loans</a:t>
                </a:r>
              </a:p>
            </p:txBody>
          </p:sp>
          <p:sp>
            <p:nvSpPr>
              <p:cNvPr id="34823" name="Text Box 8"/>
              <p:cNvSpPr txBox="1">
                <a:spLocks noChangeArrowheads="1"/>
              </p:cNvSpPr>
              <p:nvPr/>
            </p:nvSpPr>
            <p:spPr bwMode="auto">
              <a:xfrm>
                <a:off x="6553200" y="1179576"/>
                <a:ext cx="174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dirty="0"/>
                  <a:t>Supply of loans</a:t>
                </a:r>
              </a:p>
            </p:txBody>
          </p:sp>
          <p:sp>
            <p:nvSpPr>
              <p:cNvPr id="34825" name="Line 10"/>
              <p:cNvSpPr>
                <a:spLocks noChangeShapeType="1"/>
              </p:cNvSpPr>
              <p:nvPr/>
            </p:nvSpPr>
            <p:spPr bwMode="auto">
              <a:xfrm>
                <a:off x="4495800" y="3272650"/>
                <a:ext cx="0" cy="2286000"/>
              </a:xfrm>
              <a:prstGeom prst="line">
                <a:avLst/>
              </a:prstGeom>
              <a:noFill/>
              <a:ln w="1905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6" name="Line 11"/>
              <p:cNvSpPr>
                <a:spLocks noChangeShapeType="1"/>
              </p:cNvSpPr>
              <p:nvPr/>
            </p:nvSpPr>
            <p:spPr bwMode="auto">
              <a:xfrm flipH="1">
                <a:off x="2057400" y="3272650"/>
                <a:ext cx="2438400" cy="0"/>
              </a:xfrm>
              <a:prstGeom prst="line">
                <a:avLst/>
              </a:prstGeom>
              <a:noFill/>
              <a:ln w="1905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7" name="Text Box 12"/>
              <p:cNvSpPr txBox="1">
                <a:spLocks noChangeArrowheads="1"/>
              </p:cNvSpPr>
              <p:nvPr/>
            </p:nvSpPr>
            <p:spPr bwMode="auto">
              <a:xfrm>
                <a:off x="379692" y="3188858"/>
                <a:ext cx="1601695" cy="71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dirty="0"/>
                  <a:t>Equilibrium interest rate</a:t>
                </a:r>
              </a:p>
            </p:txBody>
          </p:sp>
          <p:sp>
            <p:nvSpPr>
              <p:cNvPr id="34828" name="Text Box 13"/>
              <p:cNvSpPr txBox="1">
                <a:spLocks noChangeArrowheads="1"/>
              </p:cNvSpPr>
              <p:nvPr/>
            </p:nvSpPr>
            <p:spPr bwMode="auto">
              <a:xfrm>
                <a:off x="3631952" y="5678423"/>
                <a:ext cx="1956296" cy="71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algn="ctr" eaLnBrk="1" hangingPunct="1"/>
                <a:r>
                  <a:rPr lang="en-US" sz="1800" dirty="0"/>
                  <a:t>Equilibrium quantity</a:t>
                </a:r>
              </a:p>
            </p:txBody>
          </p:sp>
          <p:sp>
            <p:nvSpPr>
              <p:cNvPr id="34830" name="Line 15"/>
              <p:cNvSpPr>
                <a:spLocks noChangeShapeType="1"/>
              </p:cNvSpPr>
              <p:nvPr/>
            </p:nvSpPr>
            <p:spPr bwMode="auto">
              <a:xfrm flipV="1">
                <a:off x="2590800" y="1291450"/>
                <a:ext cx="388620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5"/>
              <p:cNvSpPr>
                <a:spLocks noChangeShapeType="1"/>
              </p:cNvSpPr>
              <p:nvPr/>
            </p:nvSpPr>
            <p:spPr bwMode="auto">
              <a:xfrm flipV="1">
                <a:off x="2159000" y="1505763"/>
                <a:ext cx="2667000" cy="26590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1"/>
              <p:cNvSpPr>
                <a:spLocks noChangeShapeType="1"/>
              </p:cNvSpPr>
              <p:nvPr/>
            </p:nvSpPr>
            <p:spPr bwMode="auto">
              <a:xfrm flipH="1">
                <a:off x="2019300" y="2561450"/>
                <a:ext cx="1714500" cy="0"/>
              </a:xfrm>
              <a:prstGeom prst="line">
                <a:avLst/>
              </a:prstGeom>
              <a:noFill/>
              <a:ln w="1905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 name="Line 10"/>
              <p:cNvSpPr>
                <a:spLocks noChangeShapeType="1"/>
              </p:cNvSpPr>
              <p:nvPr/>
            </p:nvSpPr>
            <p:spPr bwMode="auto">
              <a:xfrm>
                <a:off x="3733800" y="2663050"/>
                <a:ext cx="0" cy="2971800"/>
              </a:xfrm>
              <a:prstGeom prst="line">
                <a:avLst/>
              </a:prstGeom>
              <a:noFill/>
              <a:ln w="1905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AutoShape 10" descr="9k="/>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866" name="AutoShape 12" descr="9k="/>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867" name="AutoShape 14" descr="ANd9GcTywb5NaGzULDVkzy-BsXGujXQGr0XHiBN_GS1Wi1uFsI9hKG2x_Q"/>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868" name="AutoShape 16" descr="ANd9GcTywb5NaGzULDVkzy-BsXGujXQGr0XHiBN_GS1Wi1uFsI9hKG2x_Q"/>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869" name="AutoShape 18" descr="ANd9GcTywb5NaGzULDVkzy-BsXGujXQGr0XHiBN_GS1Wi1uFsI9hKG2x_Q"/>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870" name="Text Box 23"/>
          <p:cNvSpPr txBox="1">
            <a:spLocks noChangeArrowheads="1"/>
          </p:cNvSpPr>
          <p:nvPr/>
        </p:nvSpPr>
        <p:spPr bwMode="auto">
          <a:xfrm>
            <a:off x="327547" y="507568"/>
            <a:ext cx="84889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algn="ctr" eaLnBrk="1" hangingPunct="1"/>
            <a:r>
              <a:rPr lang="en-US" sz="3200" b="1" dirty="0"/>
              <a:t>Which interest rate are we talking about?</a:t>
            </a:r>
          </a:p>
        </p:txBody>
      </p:sp>
      <p:pic>
        <p:nvPicPr>
          <p:cNvPr id="36872" name="Picture 13" descr="FRED Grap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350" y="1198563"/>
            <a:ext cx="7591425" cy="4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normAutofit/>
          </a:bodyPr>
          <a:lstStyle/>
          <a:p>
            <a:pPr eaLnBrk="1" hangingPunct="1"/>
            <a:r>
              <a:rPr lang="en-US" sz="3600" dirty="0" smtClean="0">
                <a:ea typeface="ＭＳ Ｐゴシック" pitchFamily="34" charset="-128"/>
              </a:rPr>
              <a:t>Selected Interest Rates</a:t>
            </a:r>
          </a:p>
        </p:txBody>
      </p:sp>
      <p:sp>
        <p:nvSpPr>
          <p:cNvPr id="38914" name="Rectangle 3"/>
          <p:cNvSpPr>
            <a:spLocks noGrp="1" noChangeArrowheads="1"/>
          </p:cNvSpPr>
          <p:nvPr>
            <p:ph idx="1"/>
          </p:nvPr>
        </p:nvSpPr>
        <p:spPr>
          <a:xfrm>
            <a:off x="457200" y="1295400"/>
            <a:ext cx="8297863" cy="5372100"/>
          </a:xfrm>
        </p:spPr>
        <p:txBody>
          <a:bodyPr/>
          <a:lstStyle/>
          <a:p>
            <a:pPr eaLnBrk="1" hangingPunct="1">
              <a:lnSpc>
                <a:spcPct val="90000"/>
              </a:lnSpc>
              <a:buFontTx/>
              <a:buNone/>
            </a:pPr>
            <a:r>
              <a:rPr lang="en-US" sz="2800" b="1" dirty="0" smtClean="0">
                <a:solidFill>
                  <a:srgbClr val="000066"/>
                </a:solidFill>
                <a:ea typeface="ＭＳ Ｐゴシック" pitchFamily="34" charset="-128"/>
              </a:rPr>
              <a:t>Federal funds rate</a:t>
            </a:r>
            <a:r>
              <a:rPr lang="en-US" sz="2800" dirty="0" smtClean="0">
                <a:ea typeface="ＭＳ Ｐゴシック" pitchFamily="34" charset="-128"/>
              </a:rPr>
              <a:t> — The rate one bank charges another for an overnight loan</a:t>
            </a:r>
          </a:p>
          <a:p>
            <a:pPr eaLnBrk="1" hangingPunct="1">
              <a:lnSpc>
                <a:spcPct val="90000"/>
              </a:lnSpc>
              <a:buFontTx/>
              <a:buNone/>
            </a:pPr>
            <a:r>
              <a:rPr lang="en-US" sz="2800" b="1" dirty="0" smtClean="0">
                <a:solidFill>
                  <a:srgbClr val="000066"/>
                </a:solidFill>
                <a:ea typeface="ＭＳ Ｐゴシック" pitchFamily="34" charset="-128"/>
              </a:rPr>
              <a:t>Prime rate</a:t>
            </a:r>
            <a:r>
              <a:rPr lang="en-US" sz="2800" dirty="0" smtClean="0">
                <a:ea typeface="ＭＳ Ｐゴシック" pitchFamily="34" charset="-128"/>
              </a:rPr>
              <a:t> — The rate banks charge their best customers</a:t>
            </a:r>
          </a:p>
          <a:p>
            <a:pPr eaLnBrk="1" hangingPunct="1">
              <a:lnSpc>
                <a:spcPct val="90000"/>
              </a:lnSpc>
              <a:buFontTx/>
              <a:buNone/>
            </a:pPr>
            <a:r>
              <a:rPr lang="en-US" sz="2800" b="1" dirty="0" smtClean="0">
                <a:solidFill>
                  <a:srgbClr val="000066"/>
                </a:solidFill>
                <a:ea typeface="ＭＳ Ｐゴシック" pitchFamily="34" charset="-128"/>
              </a:rPr>
              <a:t>30-year fixed mortgage rate</a:t>
            </a:r>
            <a:r>
              <a:rPr lang="en-US" sz="2800" dirty="0" smtClean="0">
                <a:ea typeface="ＭＳ Ｐゴシック" pitchFamily="34" charset="-128"/>
              </a:rPr>
              <a:t> — The rate banks charge homebuyers seeking fixed, long-term loans</a:t>
            </a:r>
          </a:p>
          <a:p>
            <a:pPr eaLnBrk="1" hangingPunct="1">
              <a:lnSpc>
                <a:spcPct val="90000"/>
              </a:lnSpc>
              <a:buFontTx/>
              <a:buNone/>
            </a:pPr>
            <a:r>
              <a:rPr lang="en-US" sz="2800" b="1" dirty="0" smtClean="0">
                <a:solidFill>
                  <a:srgbClr val="000066"/>
                </a:solidFill>
                <a:ea typeface="ＭＳ Ｐゴシック" pitchFamily="34" charset="-128"/>
              </a:rPr>
              <a:t>Automobile loan rate</a:t>
            </a:r>
            <a:r>
              <a:rPr lang="en-US" sz="2800" dirty="0" smtClean="0">
                <a:ea typeface="ＭＳ Ｐゴシック" pitchFamily="34" charset="-128"/>
              </a:rPr>
              <a:t> — The rate banks charge for loans used to buy automobiles</a:t>
            </a:r>
          </a:p>
          <a:p>
            <a:pPr eaLnBrk="1" hangingPunct="1">
              <a:lnSpc>
                <a:spcPct val="90000"/>
              </a:lnSpc>
              <a:buFontTx/>
              <a:buNone/>
            </a:pPr>
            <a:r>
              <a:rPr lang="en-US" sz="2800" b="1" dirty="0" smtClean="0">
                <a:solidFill>
                  <a:srgbClr val="000066"/>
                </a:solidFill>
                <a:ea typeface="ＭＳ Ｐゴシック" pitchFamily="34" charset="-128"/>
              </a:rPr>
              <a:t>Credit card rate</a:t>
            </a:r>
            <a:r>
              <a:rPr lang="en-US" sz="2800" dirty="0" smtClean="0">
                <a:ea typeface="ＭＳ Ｐゴシック" pitchFamily="34" charset="-128"/>
              </a:rPr>
              <a:t> — The rate credit card companies charge those who use their cards for purchases</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10.18.1.48\cvoprod\CEE\Input\ECONOMICS-131302\Graphics\Rendered art -design team\Lesson-23-Hand.jpg"/>
          <p:cNvPicPr>
            <a:picLocks noChangeAspect="1" noChangeArrowheads="1"/>
          </p:cNvPicPr>
          <p:nvPr/>
        </p:nvPicPr>
        <p:blipFill>
          <a:blip r:embed="rId3" cstate="print"/>
          <a:srcRect/>
          <a:stretch>
            <a:fillRect/>
          </a:stretch>
        </p:blipFill>
        <p:spPr bwMode="auto">
          <a:xfrm>
            <a:off x="2457227" y="1111193"/>
            <a:ext cx="5674995" cy="4812030"/>
          </a:xfrm>
          <a:prstGeom prst="rect">
            <a:avLst/>
          </a:prstGeom>
          <a:noFill/>
        </p:spPr>
      </p:pic>
      <p:sp>
        <p:nvSpPr>
          <p:cNvPr id="39937" name="Rectangle 2"/>
          <p:cNvSpPr>
            <a:spLocks noGrp="1" noChangeArrowheads="1"/>
          </p:cNvSpPr>
          <p:nvPr>
            <p:ph type="title"/>
          </p:nvPr>
        </p:nvSpPr>
        <p:spPr/>
        <p:txBody>
          <a:bodyPr>
            <a:normAutofit/>
          </a:bodyPr>
          <a:lstStyle/>
          <a:p>
            <a:pPr eaLnBrk="1" hangingPunct="1"/>
            <a:r>
              <a:rPr lang="en-US" sz="3600" dirty="0" smtClean="0">
                <a:ea typeface="ＭＳ Ｐゴシック" pitchFamily="34" charset="-128"/>
              </a:rPr>
              <a:t>Interest </a:t>
            </a:r>
            <a:r>
              <a:rPr lang="en-US" sz="3600" dirty="0">
                <a:ea typeface="ＭＳ Ｐゴシック" pitchFamily="34" charset="-128"/>
              </a:rPr>
              <a:t>r</a:t>
            </a:r>
            <a:r>
              <a:rPr lang="en-US" sz="3600" dirty="0" smtClean="0">
                <a:ea typeface="ＭＳ Ｐゴシック" pitchFamily="34" charset="-128"/>
              </a:rPr>
              <a:t>ates are linked.</a:t>
            </a:r>
          </a:p>
        </p:txBody>
      </p:sp>
      <p:sp>
        <p:nvSpPr>
          <p:cNvPr id="39938" name="AutoShape 5"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39" name="AutoShape 7"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 name="Text Box 13"/>
          <p:cNvSpPr txBox="1">
            <a:spLocks noChangeArrowheads="1"/>
          </p:cNvSpPr>
          <p:nvPr/>
        </p:nvSpPr>
        <p:spPr bwMode="auto">
          <a:xfrm>
            <a:off x="3134325" y="1164788"/>
            <a:ext cx="175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dirty="0"/>
              <a:t>Credit card rate</a:t>
            </a:r>
          </a:p>
        </p:txBody>
      </p:sp>
      <p:sp>
        <p:nvSpPr>
          <p:cNvPr id="39950" name="Text Box 19"/>
          <p:cNvSpPr txBox="1">
            <a:spLocks noChangeArrowheads="1"/>
          </p:cNvSpPr>
          <p:nvPr/>
        </p:nvSpPr>
        <p:spPr bwMode="auto">
          <a:xfrm>
            <a:off x="3168127" y="1043486"/>
            <a:ext cx="1651294" cy="707886"/>
          </a:xfrm>
          <a:prstGeom prst="rect">
            <a:avLst/>
          </a:prstGeom>
          <a:solidFill>
            <a:schemeClr val="bg1"/>
          </a:solidFill>
          <a:ln>
            <a:noFill/>
          </a:ln>
          <a:extLst/>
        </p:spPr>
        <p:txBody>
          <a:bodyPr wrap="squar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algn="ctr" eaLnBrk="1" hangingPunct="1">
              <a:spcBef>
                <a:spcPts val="0"/>
              </a:spcBef>
            </a:pPr>
            <a:r>
              <a:rPr lang="en-US" sz="4000" dirty="0">
                <a:latin typeface="Franklin Gothic Demi" panose="020B0703020102020204" pitchFamily="34" charset="0"/>
              </a:rPr>
              <a:t>?</a:t>
            </a:r>
          </a:p>
        </p:txBody>
      </p:sp>
      <p:sp>
        <p:nvSpPr>
          <p:cNvPr id="14" name="Text Box 9"/>
          <p:cNvSpPr txBox="1">
            <a:spLocks noChangeArrowheads="1"/>
          </p:cNvSpPr>
          <p:nvPr/>
        </p:nvSpPr>
        <p:spPr bwMode="auto">
          <a:xfrm>
            <a:off x="1264527" y="5606628"/>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dirty="0"/>
              <a:t>Federal funds rate</a:t>
            </a:r>
          </a:p>
        </p:txBody>
      </p:sp>
      <p:sp>
        <p:nvSpPr>
          <p:cNvPr id="15" name="Text Box 10"/>
          <p:cNvSpPr txBox="1">
            <a:spLocks noChangeArrowheads="1"/>
          </p:cNvSpPr>
          <p:nvPr/>
        </p:nvSpPr>
        <p:spPr bwMode="auto">
          <a:xfrm>
            <a:off x="1380154" y="4588245"/>
            <a:ext cx="123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dirty="0"/>
              <a:t>Prime rate</a:t>
            </a:r>
          </a:p>
        </p:txBody>
      </p:sp>
      <p:sp>
        <p:nvSpPr>
          <p:cNvPr id="16" name="Text Box 11"/>
          <p:cNvSpPr txBox="1">
            <a:spLocks noChangeArrowheads="1"/>
          </p:cNvSpPr>
          <p:nvPr/>
        </p:nvSpPr>
        <p:spPr bwMode="auto">
          <a:xfrm>
            <a:off x="530302" y="3475739"/>
            <a:ext cx="198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dirty="0"/>
              <a:t>30-year mortgage</a:t>
            </a:r>
          </a:p>
        </p:txBody>
      </p:sp>
      <p:sp>
        <p:nvSpPr>
          <p:cNvPr id="17" name="Text Box 12"/>
          <p:cNvSpPr txBox="1">
            <a:spLocks noChangeArrowheads="1"/>
          </p:cNvSpPr>
          <p:nvPr/>
        </p:nvSpPr>
        <p:spPr bwMode="auto">
          <a:xfrm>
            <a:off x="639454" y="2206325"/>
            <a:ext cx="23006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dirty="0" smtClean="0"/>
              <a:t>Automobile loan rate</a:t>
            </a:r>
            <a:endParaRPr lang="en-US" sz="1800" dirty="0"/>
          </a:p>
        </p:txBody>
      </p:sp>
      <p:sp>
        <p:nvSpPr>
          <p:cNvPr id="18" name="Text Box 19"/>
          <p:cNvSpPr txBox="1">
            <a:spLocks noChangeArrowheads="1"/>
          </p:cNvSpPr>
          <p:nvPr/>
        </p:nvSpPr>
        <p:spPr bwMode="auto">
          <a:xfrm>
            <a:off x="727849" y="2002736"/>
            <a:ext cx="2112170" cy="707886"/>
          </a:xfrm>
          <a:prstGeom prst="rect">
            <a:avLst/>
          </a:prstGeom>
          <a:solidFill>
            <a:schemeClr val="bg1"/>
          </a:solidFill>
          <a:ln>
            <a:noFill/>
          </a:ln>
          <a:extLst/>
        </p:spPr>
        <p:txBody>
          <a:bodyPr wrap="squar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algn="ctr" eaLnBrk="1" hangingPunct="1">
              <a:spcBef>
                <a:spcPts val="0"/>
              </a:spcBef>
            </a:pPr>
            <a:r>
              <a:rPr lang="en-US" sz="4000" dirty="0">
                <a:latin typeface="Franklin Gothic Demi" panose="020B0703020102020204" pitchFamily="34" charset="0"/>
              </a:rPr>
              <a:t>?</a:t>
            </a:r>
          </a:p>
        </p:txBody>
      </p:sp>
      <p:sp>
        <p:nvSpPr>
          <p:cNvPr id="19" name="Text Box 19"/>
          <p:cNvSpPr txBox="1">
            <a:spLocks noChangeArrowheads="1"/>
          </p:cNvSpPr>
          <p:nvPr/>
        </p:nvSpPr>
        <p:spPr bwMode="auto">
          <a:xfrm>
            <a:off x="570155" y="3293634"/>
            <a:ext cx="1893346" cy="707886"/>
          </a:xfrm>
          <a:prstGeom prst="rect">
            <a:avLst/>
          </a:prstGeom>
          <a:solidFill>
            <a:schemeClr val="bg1"/>
          </a:solidFill>
          <a:ln>
            <a:noFill/>
          </a:ln>
          <a:extLst/>
        </p:spPr>
        <p:txBody>
          <a:bodyPr wrap="squar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algn="ctr" eaLnBrk="1" hangingPunct="1">
              <a:spcBef>
                <a:spcPts val="0"/>
              </a:spcBef>
            </a:pPr>
            <a:r>
              <a:rPr lang="en-US" sz="4000" dirty="0">
                <a:latin typeface="Franklin Gothic Demi" panose="020B0703020102020204" pitchFamily="34" charset="0"/>
              </a:rPr>
              <a:t>?</a:t>
            </a:r>
          </a:p>
        </p:txBody>
      </p:sp>
      <p:sp>
        <p:nvSpPr>
          <p:cNvPr id="20" name="Text Box 19"/>
          <p:cNvSpPr txBox="1">
            <a:spLocks noChangeArrowheads="1"/>
          </p:cNvSpPr>
          <p:nvPr/>
        </p:nvSpPr>
        <p:spPr bwMode="auto">
          <a:xfrm>
            <a:off x="1452278" y="4464422"/>
            <a:ext cx="1054253" cy="707886"/>
          </a:xfrm>
          <a:prstGeom prst="rect">
            <a:avLst/>
          </a:prstGeom>
          <a:solidFill>
            <a:schemeClr val="bg1"/>
          </a:solidFill>
          <a:ln>
            <a:noFill/>
          </a:ln>
          <a:extLst/>
        </p:spPr>
        <p:txBody>
          <a:bodyPr wrap="squar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algn="ctr" eaLnBrk="1" hangingPunct="1">
              <a:spcBef>
                <a:spcPts val="0"/>
              </a:spcBef>
            </a:pPr>
            <a:r>
              <a:rPr lang="en-US" sz="4000" dirty="0">
                <a:latin typeface="Franklin Gothic Demi" panose="020B0703020102020204" pitchFamily="34" charset="0"/>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9950"/>
                                        </p:tgtEl>
                                        <p:attrNameLst>
                                          <p:attrName>ppt_x</p:attrName>
                                        </p:attrNameLst>
                                      </p:cBhvr>
                                      <p:tavLst>
                                        <p:tav tm="0">
                                          <p:val>
                                            <p:strVal val="ppt_x"/>
                                          </p:val>
                                        </p:tav>
                                        <p:tav tm="100000">
                                          <p:val>
                                            <p:strVal val="ppt_x"/>
                                          </p:val>
                                        </p:tav>
                                      </p:tavLst>
                                    </p:anim>
                                    <p:anim calcmode="lin" valueType="num">
                                      <p:cBhvr additive="base">
                                        <p:cTn id="7" dur="500"/>
                                        <p:tgtEl>
                                          <p:spTgt spid="39950"/>
                                        </p:tgtEl>
                                        <p:attrNameLst>
                                          <p:attrName>ppt_y</p:attrName>
                                        </p:attrNameLst>
                                      </p:cBhvr>
                                      <p:tavLst>
                                        <p:tav tm="0">
                                          <p:val>
                                            <p:strVal val="ppt_y"/>
                                          </p:val>
                                        </p:tav>
                                        <p:tav tm="100000">
                                          <p:val>
                                            <p:strVal val="1+ppt_h/2"/>
                                          </p:val>
                                        </p:tav>
                                      </p:tavLst>
                                    </p:anim>
                                    <p:set>
                                      <p:cBhvr>
                                        <p:cTn id="8" dur="1" fill="hold">
                                          <p:stCondLst>
                                            <p:cond delay="499"/>
                                          </p:stCondLst>
                                        </p:cTn>
                                        <p:tgtEl>
                                          <p:spTgt spid="3995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8"/>
                                        </p:tgtEl>
                                        <p:attrNameLst>
                                          <p:attrName>ppt_x</p:attrName>
                                        </p:attrNameLst>
                                      </p:cBhvr>
                                      <p:tavLst>
                                        <p:tav tm="0">
                                          <p:val>
                                            <p:strVal val="ppt_x"/>
                                          </p:val>
                                        </p:tav>
                                        <p:tav tm="100000">
                                          <p:val>
                                            <p:strVal val="ppt_x"/>
                                          </p:val>
                                        </p:tav>
                                      </p:tavLst>
                                    </p:anim>
                                    <p:anim calcmode="lin" valueType="num">
                                      <p:cBhvr additive="base">
                                        <p:cTn id="13" dur="500"/>
                                        <p:tgtEl>
                                          <p:spTgt spid="18"/>
                                        </p:tgtEl>
                                        <p:attrNameLst>
                                          <p:attrName>ppt_y</p:attrName>
                                        </p:attrNameLst>
                                      </p:cBhvr>
                                      <p:tavLst>
                                        <p:tav tm="0">
                                          <p:val>
                                            <p:strVal val="ppt_y"/>
                                          </p:val>
                                        </p:tav>
                                        <p:tav tm="100000">
                                          <p:val>
                                            <p:strVal val="1+ppt_h/2"/>
                                          </p:val>
                                        </p:tav>
                                      </p:tavLst>
                                    </p:anim>
                                    <p:set>
                                      <p:cBhvr>
                                        <p:cTn id="14" dur="1" fill="hold">
                                          <p:stCondLst>
                                            <p:cond delay="499"/>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9"/>
                                        </p:tgtEl>
                                        <p:attrNameLst>
                                          <p:attrName>ppt_x</p:attrName>
                                        </p:attrNameLst>
                                      </p:cBhvr>
                                      <p:tavLst>
                                        <p:tav tm="0">
                                          <p:val>
                                            <p:strVal val="ppt_x"/>
                                          </p:val>
                                        </p:tav>
                                        <p:tav tm="100000">
                                          <p:val>
                                            <p:strVal val="ppt_x"/>
                                          </p:val>
                                        </p:tav>
                                      </p:tavLst>
                                    </p:anim>
                                    <p:anim calcmode="lin" valueType="num">
                                      <p:cBhvr additive="base">
                                        <p:cTn id="19" dur="500"/>
                                        <p:tgtEl>
                                          <p:spTgt spid="19"/>
                                        </p:tgtEl>
                                        <p:attrNameLst>
                                          <p:attrName>ppt_y</p:attrName>
                                        </p:attrNameLst>
                                      </p:cBhvr>
                                      <p:tavLst>
                                        <p:tav tm="0">
                                          <p:val>
                                            <p:strVal val="ppt_y"/>
                                          </p:val>
                                        </p:tav>
                                        <p:tav tm="100000">
                                          <p:val>
                                            <p:strVal val="1+ppt_h/2"/>
                                          </p:val>
                                        </p:tav>
                                      </p:tavLst>
                                    </p:anim>
                                    <p:set>
                                      <p:cBhvr>
                                        <p:cTn id="20" dur="1" fill="hold">
                                          <p:stCondLst>
                                            <p:cond delay="499"/>
                                          </p:stCondLst>
                                        </p:cTn>
                                        <p:tgtEl>
                                          <p:spTgt spid="1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20"/>
                                        </p:tgtEl>
                                        <p:attrNameLst>
                                          <p:attrName>ppt_x</p:attrName>
                                        </p:attrNameLst>
                                      </p:cBhvr>
                                      <p:tavLst>
                                        <p:tav tm="0">
                                          <p:val>
                                            <p:strVal val="ppt_x"/>
                                          </p:val>
                                        </p:tav>
                                        <p:tav tm="100000">
                                          <p:val>
                                            <p:strVal val="ppt_x"/>
                                          </p:val>
                                        </p:tav>
                                      </p:tavLst>
                                    </p:anim>
                                    <p:anim calcmode="lin" valueType="num">
                                      <p:cBhvr additive="base">
                                        <p:cTn id="25" dur="500"/>
                                        <p:tgtEl>
                                          <p:spTgt spid="20"/>
                                        </p:tgtEl>
                                        <p:attrNameLst>
                                          <p:attrName>ppt_y</p:attrName>
                                        </p:attrNameLst>
                                      </p:cBhvr>
                                      <p:tavLst>
                                        <p:tav tm="0">
                                          <p:val>
                                            <p:strVal val="ppt_y"/>
                                          </p:val>
                                        </p:tav>
                                        <p:tav tm="100000">
                                          <p:val>
                                            <p:strVal val="1+ppt_h/2"/>
                                          </p:val>
                                        </p:tav>
                                      </p:tavLst>
                                    </p:anim>
                                    <p:set>
                                      <p:cBhvr>
                                        <p:cTn id="26"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0" grpId="0" animBg="1"/>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495300" y="566738"/>
            <a:ext cx="8229600" cy="1143000"/>
          </a:xfrm>
        </p:spPr>
        <p:txBody>
          <a:bodyPr>
            <a:noAutofit/>
          </a:bodyPr>
          <a:lstStyle/>
          <a:p>
            <a:pPr eaLnBrk="1" hangingPunct="1"/>
            <a:r>
              <a:rPr lang="en-US" sz="3600" b="1" dirty="0" smtClean="0">
                <a:ea typeface="ＭＳ Ｐゴシック" pitchFamily="34" charset="-128"/>
              </a:rPr>
              <a:t>Factors That Affect </a:t>
            </a:r>
            <a:br>
              <a:rPr lang="en-US" sz="3600" b="1" dirty="0" smtClean="0">
                <a:ea typeface="ＭＳ Ｐゴシック" pitchFamily="34" charset="-128"/>
              </a:rPr>
            </a:br>
            <a:r>
              <a:rPr lang="en-US" sz="3600" b="1" dirty="0" smtClean="0">
                <a:ea typeface="ＭＳ Ｐゴシック" pitchFamily="34" charset="-128"/>
              </a:rPr>
              <a:t>Interest Rates</a:t>
            </a:r>
          </a:p>
        </p:txBody>
      </p:sp>
      <p:sp>
        <p:nvSpPr>
          <p:cNvPr id="41986" name="Rectangle 3"/>
          <p:cNvSpPr>
            <a:spLocks noGrp="1" noChangeArrowheads="1"/>
          </p:cNvSpPr>
          <p:nvPr>
            <p:ph idx="1"/>
          </p:nvPr>
        </p:nvSpPr>
        <p:spPr>
          <a:xfrm>
            <a:off x="1358900" y="2108200"/>
            <a:ext cx="7315200" cy="3814763"/>
          </a:xfrm>
        </p:spPr>
        <p:txBody>
          <a:bodyPr/>
          <a:lstStyle/>
          <a:p>
            <a:pPr eaLnBrk="1" hangingPunct="1"/>
            <a:r>
              <a:rPr lang="en-US" sz="3600" dirty="0" smtClean="0">
                <a:ea typeface="ＭＳ Ｐゴシック" pitchFamily="34" charset="-128"/>
              </a:rPr>
              <a:t>Loan size</a:t>
            </a:r>
          </a:p>
          <a:p>
            <a:pPr eaLnBrk="1" hangingPunct="1"/>
            <a:r>
              <a:rPr lang="en-US" sz="3600" dirty="0" smtClean="0">
                <a:ea typeface="ＭＳ Ｐゴシック" pitchFamily="34" charset="-128"/>
              </a:rPr>
              <a:t>Maturity (length of time)</a:t>
            </a:r>
          </a:p>
          <a:p>
            <a:pPr eaLnBrk="1" hangingPunct="1"/>
            <a:r>
              <a:rPr lang="en-US" sz="3600" dirty="0" smtClean="0">
                <a:ea typeface="ＭＳ Ｐゴシック" pitchFamily="34" charset="-128"/>
              </a:rPr>
              <a:t>Risk</a:t>
            </a:r>
          </a:p>
          <a:p>
            <a:pPr eaLnBrk="1" hangingPunct="1"/>
            <a:r>
              <a:rPr lang="en-US" sz="3600" dirty="0" smtClean="0">
                <a:ea typeface="ＭＳ Ｐゴシック" pitchFamily="34" charset="-128"/>
              </a:rPr>
              <a:t>Collateral</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Grp="1" noChangeArrowheads="1"/>
          </p:cNvSpPr>
          <p:nvPr>
            <p:ph idx="1"/>
          </p:nvPr>
        </p:nvSpPr>
        <p:spPr>
          <a:xfrm>
            <a:off x="1054100" y="1960357"/>
            <a:ext cx="4755029" cy="2937287"/>
          </a:xfrm>
        </p:spPr>
        <p:txBody>
          <a:bodyPr>
            <a:normAutofit/>
          </a:bodyPr>
          <a:lstStyle/>
          <a:p>
            <a:pPr marL="0" lvl="1" indent="0" eaLnBrk="1" hangingPunct="1">
              <a:buFontTx/>
              <a:buNone/>
            </a:pPr>
            <a:r>
              <a:rPr lang="en-US" sz="4000" b="1" dirty="0" smtClean="0">
                <a:ea typeface="ＭＳ Ｐゴシック" pitchFamily="34" charset="-128"/>
              </a:rPr>
              <a:t>Maggie – 4%</a:t>
            </a:r>
          </a:p>
          <a:p>
            <a:pPr marL="0" lvl="1" indent="0" eaLnBrk="1" hangingPunct="1">
              <a:buFontTx/>
              <a:buNone/>
            </a:pPr>
            <a:r>
              <a:rPr lang="en-US" sz="4000" b="1" dirty="0" smtClean="0">
                <a:ea typeface="ＭＳ Ｐゴシック" pitchFamily="34" charset="-128"/>
              </a:rPr>
              <a:t>Juan – 8%</a:t>
            </a:r>
          </a:p>
          <a:p>
            <a:pPr marL="0" lvl="1" indent="0" eaLnBrk="1" hangingPunct="1">
              <a:buFontTx/>
              <a:buNone/>
            </a:pPr>
            <a:r>
              <a:rPr lang="en-US" sz="4000" b="1" dirty="0" smtClean="0">
                <a:ea typeface="ＭＳ Ｐゴシック" pitchFamily="34" charset="-128"/>
              </a:rPr>
              <a:t>Sam – 12%</a:t>
            </a:r>
          </a:p>
        </p:txBody>
      </p:sp>
      <p:sp>
        <p:nvSpPr>
          <p:cNvPr id="4" name="TextBox 3"/>
          <p:cNvSpPr txBox="1"/>
          <p:nvPr/>
        </p:nvSpPr>
        <p:spPr>
          <a:xfrm>
            <a:off x="1054100" y="1361095"/>
            <a:ext cx="4186392" cy="584775"/>
          </a:xfrm>
          <a:prstGeom prst="rect">
            <a:avLst/>
          </a:prstGeom>
          <a:noFill/>
        </p:spPr>
        <p:txBody>
          <a:bodyPr wrap="square" rtlCol="0">
            <a:spAutoFit/>
          </a:bodyPr>
          <a:lstStyle/>
          <a:p>
            <a:pPr lvl="0">
              <a:spcBef>
                <a:spcPct val="20000"/>
              </a:spcBef>
            </a:pPr>
            <a:r>
              <a:rPr lang="en-US" sz="3200" b="1" dirty="0" smtClean="0">
                <a:solidFill>
                  <a:srgbClr val="000066"/>
                </a:solidFill>
                <a:latin typeface="Castellar" pitchFamily="18" charset="0"/>
              </a:rPr>
              <a:t>Midtown Bank</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0" y="274638"/>
            <a:ext cx="9144000" cy="992187"/>
          </a:xfrm>
        </p:spPr>
        <p:txBody>
          <a:bodyPr/>
          <a:lstStyle/>
          <a:p>
            <a:pPr eaLnBrk="1" hangingPunct="1"/>
            <a:r>
              <a:rPr lang="en-US" sz="3600" b="1" dirty="0" smtClean="0">
                <a:ea typeface="ＭＳ Ｐゴシック" pitchFamily="34" charset="-128"/>
              </a:rPr>
              <a:t>Who Will You Lend To?</a:t>
            </a:r>
          </a:p>
        </p:txBody>
      </p:sp>
      <p:sp>
        <p:nvSpPr>
          <p:cNvPr id="45058" name="Rectangle 3"/>
          <p:cNvSpPr>
            <a:spLocks noGrp="1" noChangeArrowheads="1"/>
          </p:cNvSpPr>
          <p:nvPr>
            <p:ph idx="1"/>
          </p:nvPr>
        </p:nvSpPr>
        <p:spPr>
          <a:xfrm>
            <a:off x="952500" y="1625600"/>
            <a:ext cx="7442200" cy="1614488"/>
          </a:xfrm>
        </p:spPr>
        <p:txBody>
          <a:bodyPr anchor="ctr">
            <a:normAutofit/>
          </a:bodyPr>
          <a:lstStyle/>
          <a:p>
            <a:pPr marL="0" indent="0" eaLnBrk="1" hangingPunct="1">
              <a:buFontTx/>
              <a:buNone/>
            </a:pPr>
            <a:r>
              <a:rPr lang="en-US" sz="3200" dirty="0" smtClean="0">
                <a:ea typeface="ＭＳ Ｐゴシック" pitchFamily="34" charset="-128"/>
              </a:rPr>
              <a:t>What questions will you ask prospective customers?</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sz="3600" b="1" dirty="0" smtClean="0">
                <a:ea typeface="ＭＳ Ｐゴシック" pitchFamily="34" charset="-128"/>
              </a:rPr>
              <a:t>Who Will You Lend To?</a:t>
            </a:r>
          </a:p>
        </p:txBody>
      </p:sp>
      <p:sp>
        <p:nvSpPr>
          <p:cNvPr id="46082" name="Rectangle 3"/>
          <p:cNvSpPr>
            <a:spLocks noGrp="1" noChangeArrowheads="1"/>
          </p:cNvSpPr>
          <p:nvPr>
            <p:ph idx="1"/>
          </p:nvPr>
        </p:nvSpPr>
        <p:spPr/>
        <p:txBody>
          <a:bodyPr/>
          <a:lstStyle/>
          <a:p>
            <a:pPr marL="609600" indent="-609600" eaLnBrk="1" hangingPunct="1">
              <a:buFontTx/>
              <a:buNone/>
            </a:pPr>
            <a:r>
              <a:rPr lang="en-US" sz="2800" dirty="0" smtClean="0">
                <a:ea typeface="ＭＳ Ｐゴシック" pitchFamily="34" charset="-128"/>
              </a:rPr>
              <a:t>Suggested questions:</a:t>
            </a:r>
          </a:p>
          <a:p>
            <a:pPr marL="609600" indent="-609600" eaLnBrk="1" hangingPunct="1">
              <a:buFontTx/>
              <a:buAutoNum type="arabicPeriod"/>
            </a:pPr>
            <a:r>
              <a:rPr lang="en-US" sz="2800" dirty="0" smtClean="0">
                <a:ea typeface="ＭＳ Ｐゴシック" pitchFamily="34" charset="-128"/>
              </a:rPr>
              <a:t>How much money do you want to borrow?</a:t>
            </a:r>
          </a:p>
          <a:p>
            <a:pPr marL="609600" indent="-609600" eaLnBrk="1" hangingPunct="1">
              <a:buFontTx/>
              <a:buAutoNum type="arabicPeriod"/>
            </a:pPr>
            <a:r>
              <a:rPr lang="en-US" sz="2800" dirty="0" smtClean="0">
                <a:ea typeface="ＭＳ Ｐゴシック" pitchFamily="34" charset="-128"/>
              </a:rPr>
              <a:t>For what purpose? Will there be collateral?</a:t>
            </a:r>
          </a:p>
          <a:p>
            <a:pPr marL="609600" indent="-609600" eaLnBrk="1" hangingPunct="1">
              <a:buFontTx/>
              <a:buAutoNum type="arabicPeriod"/>
            </a:pPr>
            <a:r>
              <a:rPr lang="en-US" sz="2800" dirty="0" smtClean="0">
                <a:ea typeface="ＭＳ Ｐゴシック" pitchFamily="34" charset="-128"/>
              </a:rPr>
              <a:t>What is the length of the loan?</a:t>
            </a:r>
          </a:p>
          <a:p>
            <a:pPr marL="609600" indent="-609600" eaLnBrk="1" hangingPunct="1">
              <a:buFontTx/>
              <a:buAutoNum type="arabicPeriod"/>
            </a:pPr>
            <a:r>
              <a:rPr lang="en-US" sz="2800" dirty="0" smtClean="0">
                <a:ea typeface="ＭＳ Ｐゴシック" pitchFamily="34" charset="-128"/>
              </a:rPr>
              <a:t>Do you have a job?</a:t>
            </a:r>
          </a:p>
          <a:p>
            <a:pPr marL="609600" indent="-609600" eaLnBrk="1" hangingPunct="1">
              <a:buFontTx/>
              <a:buAutoNum type="arabicPeriod"/>
            </a:pPr>
            <a:r>
              <a:rPr lang="en-US" sz="2800" dirty="0" smtClean="0">
                <a:ea typeface="ＭＳ Ｐゴシック" pitchFamily="34" charset="-128"/>
              </a:rPr>
              <a:t>How much do you earn?</a:t>
            </a:r>
          </a:p>
          <a:p>
            <a:pPr marL="609600" indent="-609600" eaLnBrk="1" hangingPunct="1">
              <a:buFontTx/>
              <a:buAutoNum type="arabicPeriod"/>
            </a:pPr>
            <a:r>
              <a:rPr lang="en-US" sz="2800" dirty="0" smtClean="0">
                <a:ea typeface="ＭＳ Ｐゴシック" pitchFamily="34" charset="-128"/>
              </a:rPr>
              <a:t>What other loans are you still repaying?</a:t>
            </a:r>
          </a:p>
          <a:p>
            <a:pPr marL="609600" indent="-609600" eaLnBrk="1" hangingPunct="1">
              <a:buFontTx/>
              <a:buAutoNum type="arabicPeriod"/>
            </a:pPr>
            <a:r>
              <a:rPr lang="en-US" sz="2800" dirty="0" smtClean="0">
                <a:ea typeface="ＭＳ Ｐゴシック" pitchFamily="34" charset="-128"/>
              </a:rPr>
              <a:t>Have you ever defaulted on a loan?</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normAutofit/>
          </a:bodyPr>
          <a:lstStyle/>
          <a:p>
            <a:pPr eaLnBrk="1" hangingPunct="1"/>
            <a:r>
              <a:rPr lang="en-US" sz="3600" dirty="0" smtClean="0">
                <a:ea typeface="ＭＳ Ｐゴシック" pitchFamily="34" charset="-128"/>
              </a:rPr>
              <a:t>Lenders</a:t>
            </a:r>
          </a:p>
        </p:txBody>
      </p:sp>
      <p:graphicFrame>
        <p:nvGraphicFramePr>
          <p:cNvPr id="4126" name="Group 30"/>
          <p:cNvGraphicFramePr>
            <a:graphicFrameLocks noGrp="1"/>
          </p:cNvGraphicFramePr>
          <p:nvPr>
            <p:ph sz="half" idx="2"/>
            <p:extLst>
              <p:ext uri="{D42A27DB-BD31-4B8C-83A1-F6EECF244321}">
                <p14:modId xmlns:p14="http://schemas.microsoft.com/office/powerpoint/2010/main" val="3472299665"/>
              </p:ext>
            </p:extLst>
          </p:nvPr>
        </p:nvGraphicFramePr>
        <p:xfrm>
          <a:off x="758952" y="1143000"/>
          <a:ext cx="7626096" cy="4572000"/>
        </p:xfrm>
        <a:graphic>
          <a:graphicData uri="http://schemas.openxmlformats.org/drawingml/2006/table">
            <a:tbl>
              <a:tblPr/>
              <a:tblGrid>
                <a:gridCol w="2542032"/>
                <a:gridCol w="2542032"/>
                <a:gridCol w="2542032"/>
              </a:tblGrid>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ＭＳ Ｐゴシック" pitchFamily="34" charset="-128"/>
                        </a:rPr>
                        <a:t>Financial Institution</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ＭＳ Ｐゴシック" pitchFamily="34" charset="-128"/>
                        </a:rPr>
                        <a:t>Term of Loan</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ＭＳ Ｐゴシック" pitchFamily="34" charset="-128"/>
                        </a:rPr>
                        <a:t>Interest Rate</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66"/>
                          </a:solidFill>
                          <a:effectLst/>
                          <a:latin typeface="Castellar" pitchFamily="18" charset="0"/>
                          <a:ea typeface="ＭＳ Ｐゴシック" pitchFamily="34" charset="-128"/>
                        </a:rPr>
                        <a:t>Midtown Bank</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rPr>
                        <a:t>$20,000</a:t>
                      </a:r>
                    </a:p>
                    <a:p>
                      <a:pPr marL="45720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rPr>
                        <a:t>48 months</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rPr>
                        <a:t>  4.0%</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990000"/>
                          </a:solidFill>
                          <a:effectLst/>
                          <a:latin typeface="Enview Thin" pitchFamily="50" charset="0"/>
                          <a:ea typeface="ＭＳ Ｐゴシック" pitchFamily="34" charset="-128"/>
                        </a:rPr>
                        <a:t>Century Credit Union</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rPr>
                        <a:t>$20,000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rPr>
                        <a:t>48 months</a:t>
                      </a:r>
                    </a:p>
                  </a:txBody>
                  <a:tcPr marL="5486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rPr>
                        <a:t>  2.0%</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rgbClr val="006600"/>
                          </a:solidFill>
                          <a:effectLst/>
                          <a:latin typeface="Norway Thin" pitchFamily="50" charset="0"/>
                          <a:ea typeface="ＭＳ Ｐゴシック" pitchFamily="34" charset="-128"/>
                        </a:rPr>
                        <a:t>YourCharge</a:t>
                      </a:r>
                      <a:r>
                        <a:rPr kumimoji="0" lang="en-US" sz="2400" b="0" i="0" u="none" strike="noStrike" cap="none" normalizeH="0" baseline="0" dirty="0" smtClean="0">
                          <a:ln>
                            <a:noFill/>
                          </a:ln>
                          <a:solidFill>
                            <a:srgbClr val="006600"/>
                          </a:solidFill>
                          <a:effectLst/>
                          <a:latin typeface="Norway Thin" pitchFamily="50" charset="0"/>
                          <a:ea typeface="ＭＳ Ｐゴシック" pitchFamily="34" charset="-128"/>
                        </a:rPr>
                        <a:t> Credit Card</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rPr>
                        <a:t>$20,000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rPr>
                        <a:t>48 months</a:t>
                      </a:r>
                    </a:p>
                  </a:txBody>
                  <a:tcPr marL="5486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rPr>
                        <a:t>18.0%</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Rosewood Std Regular" pitchFamily="50" charset="0"/>
                          <a:ea typeface="ＭＳ Ｐゴシック" pitchFamily="34" charset="-128"/>
                        </a:rPr>
                        <a:t>Al</a:t>
                      </a:r>
                      <a:r>
                        <a:rPr kumimoji="0" lang="en-US" altLang="en-US" sz="2400" b="0" i="0" u="none" strike="noStrike" cap="none" normalizeH="0" baseline="0" dirty="0" smtClean="0">
                          <a:ln>
                            <a:noFill/>
                          </a:ln>
                          <a:solidFill>
                            <a:schemeClr val="tx1"/>
                          </a:solidFill>
                          <a:effectLst/>
                          <a:latin typeface="Rosewood Std Regular" pitchFamily="50" charset="0"/>
                          <a:ea typeface="ＭＳ Ｐゴシック" pitchFamily="34" charset="-128"/>
                        </a:rPr>
                        <a:t>’</a:t>
                      </a:r>
                      <a:r>
                        <a:rPr kumimoji="0" lang="en-US" sz="2400" b="0" i="0" u="none" strike="noStrike" cap="none" normalizeH="0" baseline="0" dirty="0" smtClean="0">
                          <a:ln>
                            <a:noFill/>
                          </a:ln>
                          <a:solidFill>
                            <a:schemeClr val="tx1"/>
                          </a:solidFill>
                          <a:effectLst/>
                          <a:latin typeface="Rosewood Std Regular" pitchFamily="50" charset="0"/>
                          <a:ea typeface="ＭＳ Ｐゴシック" pitchFamily="34" charset="-128"/>
                        </a:rPr>
                        <a:t>s Car Emporium</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rPr>
                        <a:t>$20,000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rPr>
                        <a:t>48 months</a:t>
                      </a:r>
                    </a:p>
                  </a:txBody>
                  <a:tcPr marL="5486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rPr>
                        <a:t>  8.0%</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normAutofit/>
          </a:bodyPr>
          <a:lstStyle/>
          <a:p>
            <a:pPr eaLnBrk="1" hangingPunct="1"/>
            <a:r>
              <a:rPr lang="en-US" sz="3600" dirty="0" smtClean="0">
                <a:ea typeface="ＭＳ Ｐゴシック" pitchFamily="34" charset="-128"/>
              </a:rPr>
              <a:t>Potential Borrowers</a:t>
            </a:r>
          </a:p>
        </p:txBody>
      </p:sp>
      <p:sp>
        <p:nvSpPr>
          <p:cNvPr id="47106" name="Rectangle 3"/>
          <p:cNvSpPr>
            <a:spLocks noGrp="1" noChangeArrowheads="1"/>
          </p:cNvSpPr>
          <p:nvPr>
            <p:ph idx="1"/>
          </p:nvPr>
        </p:nvSpPr>
        <p:spPr>
          <a:xfrm>
            <a:off x="2209800" y="1600200"/>
            <a:ext cx="6184900" cy="4525963"/>
          </a:xfrm>
        </p:spPr>
        <p:txBody>
          <a:bodyPr/>
          <a:lstStyle/>
          <a:p>
            <a:pPr eaLnBrk="1" hangingPunct="1"/>
            <a:r>
              <a:rPr lang="en-US" dirty="0" smtClean="0">
                <a:ea typeface="ＭＳ Ｐゴシック" pitchFamily="34" charset="-128"/>
              </a:rPr>
              <a:t>James Shen</a:t>
            </a:r>
          </a:p>
          <a:p>
            <a:pPr eaLnBrk="1" hangingPunct="1"/>
            <a:r>
              <a:rPr lang="en-US" dirty="0" smtClean="0">
                <a:ea typeface="ＭＳ Ｐゴシック" pitchFamily="34" charset="-128"/>
              </a:rPr>
              <a:t>Amanda Sykes</a:t>
            </a:r>
          </a:p>
          <a:p>
            <a:pPr eaLnBrk="1" hangingPunct="1"/>
            <a:r>
              <a:rPr lang="en-US" dirty="0" smtClean="0">
                <a:ea typeface="ＭＳ Ｐゴシック" pitchFamily="34" charset="-128"/>
              </a:rPr>
              <a:t>Diana Starr</a:t>
            </a:r>
          </a:p>
          <a:p>
            <a:pPr eaLnBrk="1" hangingPunct="1"/>
            <a:r>
              <a:rPr lang="en-US" dirty="0" smtClean="0">
                <a:ea typeface="ＭＳ Ｐゴシック" pitchFamily="34" charset="-128"/>
              </a:rPr>
              <a:t>Michael O</a:t>
            </a:r>
            <a:r>
              <a:rPr lang="en-US" altLang="ja-JP" spc="-150" dirty="0" smtClean="0">
                <a:ea typeface="ＭＳ Ｐゴシック" pitchFamily="34" charset="-128"/>
              </a:rPr>
              <a:t>’N</a:t>
            </a:r>
            <a:r>
              <a:rPr lang="en-US" altLang="ja-JP" dirty="0" smtClean="0">
                <a:ea typeface="ＭＳ Ｐゴシック" pitchFamily="34" charset="-128"/>
              </a:rPr>
              <a:t>eill</a:t>
            </a:r>
          </a:p>
          <a:p>
            <a:pPr eaLnBrk="1" hangingPunct="1"/>
            <a:r>
              <a:rPr lang="en-US" dirty="0" smtClean="0">
                <a:ea typeface="ＭＳ Ｐゴシック" pitchFamily="34" charset="-128"/>
              </a:rPr>
              <a:t>Trevor Johnson</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normAutofit/>
          </a:bodyPr>
          <a:lstStyle/>
          <a:p>
            <a:pPr eaLnBrk="1" hangingPunct="1"/>
            <a:r>
              <a:rPr lang="en-US" sz="3600" dirty="0" smtClean="0">
                <a:ea typeface="ＭＳ Ｐゴシック" pitchFamily="34" charset="-128"/>
              </a:rPr>
              <a:t>Interest Rates and Inflation</a:t>
            </a:r>
          </a:p>
        </p:txBody>
      </p:sp>
      <p:sp>
        <p:nvSpPr>
          <p:cNvPr id="48130" name="Rectangle 3"/>
          <p:cNvSpPr>
            <a:spLocks noGrp="1" noChangeArrowheads="1"/>
          </p:cNvSpPr>
          <p:nvPr>
            <p:ph idx="1"/>
          </p:nvPr>
        </p:nvSpPr>
        <p:spPr>
          <a:xfrm>
            <a:off x="457200" y="1600200"/>
            <a:ext cx="8229600" cy="4868863"/>
          </a:xfrm>
        </p:spPr>
        <p:txBody>
          <a:bodyPr/>
          <a:lstStyle/>
          <a:p>
            <a:pPr eaLnBrk="1" hangingPunct="1"/>
            <a:r>
              <a:rPr lang="en-US" dirty="0" smtClean="0">
                <a:ea typeface="ＭＳ Ｐゴシック" pitchFamily="34" charset="-128"/>
              </a:rPr>
              <a:t>If Midtown Bank expects inflation to be 3% over the next few years, it will add 3% to the interest rate it was already charging. </a:t>
            </a:r>
          </a:p>
          <a:p>
            <a:pPr eaLnBrk="1" hangingPunct="1"/>
            <a:r>
              <a:rPr lang="en-US" dirty="0" smtClean="0">
                <a:ea typeface="ＭＳ Ｐゴシック" pitchFamily="34" charset="-128"/>
              </a:rPr>
              <a:t>Midtown Bank wants to earn 3%</a:t>
            </a:r>
            <a:r>
              <a:rPr lang="ja-JP" altLang="en-US" dirty="0" smtClean="0">
                <a:ea typeface="ＭＳ Ｐゴシック" pitchFamily="34" charset="-128"/>
              </a:rPr>
              <a:t>“</a:t>
            </a:r>
            <a:r>
              <a:rPr lang="en-US" altLang="ja-JP" dirty="0" smtClean="0">
                <a:ea typeface="ＭＳ Ｐゴシック" pitchFamily="34" charset="-128"/>
              </a:rPr>
              <a:t>real</a:t>
            </a:r>
            <a:r>
              <a:rPr lang="ja-JP" altLang="en-US" dirty="0" smtClean="0">
                <a:ea typeface="ＭＳ Ｐゴシック" pitchFamily="34" charset="-128"/>
              </a:rPr>
              <a:t>”</a:t>
            </a:r>
            <a:r>
              <a:rPr lang="en-US" altLang="ja-JP" dirty="0" smtClean="0">
                <a:ea typeface="ＭＳ Ｐゴシック" pitchFamily="34" charset="-128"/>
              </a:rPr>
              <a:t> interest on a loan, so it charges a loan customer:</a:t>
            </a:r>
          </a:p>
          <a:p>
            <a:pPr algn="ctr" eaLnBrk="1" hangingPunct="1">
              <a:buFontTx/>
              <a:buNone/>
            </a:pPr>
            <a:r>
              <a:rPr lang="en-US" dirty="0" smtClean="0">
                <a:ea typeface="ＭＳ Ｐゴシック" pitchFamily="34" charset="-128"/>
              </a:rPr>
              <a:t> 3% interest + 3% inflation premium = 6%</a:t>
            </a:r>
          </a:p>
          <a:p>
            <a:pPr eaLnBrk="1" hangingPunct="1"/>
            <a:endParaRPr lang="en-US" dirty="0" smtClean="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idx="4294967295"/>
          </p:nvPr>
        </p:nvSpPr>
        <p:spPr>
          <a:xfrm>
            <a:off x="0" y="274638"/>
            <a:ext cx="9144000" cy="1011237"/>
          </a:xfrm>
        </p:spPr>
        <p:txBody>
          <a:bodyPr>
            <a:normAutofit/>
          </a:bodyPr>
          <a:lstStyle/>
          <a:p>
            <a:pPr eaLnBrk="1" hangingPunct="1"/>
            <a:r>
              <a:rPr lang="en-US" sz="3600" dirty="0" smtClean="0">
                <a:ea typeface="ＭＳ Ｐゴシック" pitchFamily="34" charset="-128"/>
              </a:rPr>
              <a:t>Interest Rates are Linked</a:t>
            </a:r>
          </a:p>
        </p:txBody>
      </p:sp>
      <p:sp>
        <p:nvSpPr>
          <p:cNvPr id="49154" name="AutoShape 5"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9155" name="AutoShape 7"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3" name="Group 12"/>
          <p:cNvGrpSpPr/>
          <p:nvPr/>
        </p:nvGrpSpPr>
        <p:grpSpPr>
          <a:xfrm>
            <a:off x="594850" y="1121071"/>
            <a:ext cx="7514903" cy="4852291"/>
            <a:chOff x="594850" y="1121071"/>
            <a:chExt cx="7514903" cy="4852291"/>
          </a:xfrm>
        </p:grpSpPr>
        <p:pic>
          <p:nvPicPr>
            <p:cNvPr id="2050" name="Picture 2" descr="\\10.18.1.48\cvoprod\CEE\Input\ECONOMICS-131302\Graphics\Rendered art -design team\Lesson-23-Hand.jpg"/>
            <p:cNvPicPr>
              <a:picLocks noChangeAspect="1" noChangeArrowheads="1"/>
            </p:cNvPicPr>
            <p:nvPr/>
          </p:nvPicPr>
          <p:blipFill>
            <a:blip r:embed="rId3" cstate="print"/>
            <a:srcRect/>
            <a:stretch>
              <a:fillRect/>
            </a:stretch>
          </p:blipFill>
          <p:spPr bwMode="auto">
            <a:xfrm>
              <a:off x="2434758" y="1121071"/>
              <a:ext cx="5674995" cy="4812030"/>
            </a:xfrm>
            <a:prstGeom prst="rect">
              <a:avLst/>
            </a:prstGeom>
            <a:noFill/>
          </p:spPr>
        </p:pic>
        <p:sp>
          <p:nvSpPr>
            <p:cNvPr id="49157" name="Text Box 9"/>
            <p:cNvSpPr txBox="1">
              <a:spLocks noChangeArrowheads="1"/>
            </p:cNvSpPr>
            <p:nvPr/>
          </p:nvSpPr>
          <p:spPr bwMode="auto">
            <a:xfrm>
              <a:off x="1404352" y="5606649"/>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dirty="0"/>
                <a:t>Federal funds rate</a:t>
              </a:r>
            </a:p>
          </p:txBody>
        </p:sp>
        <p:sp>
          <p:nvSpPr>
            <p:cNvPr id="49158" name="Text Box 10"/>
            <p:cNvSpPr txBox="1">
              <a:spLocks noChangeArrowheads="1"/>
            </p:cNvSpPr>
            <p:nvPr/>
          </p:nvSpPr>
          <p:spPr bwMode="auto">
            <a:xfrm>
              <a:off x="1390912" y="4620519"/>
              <a:ext cx="123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dirty="0"/>
                <a:t>Prime rate</a:t>
              </a:r>
            </a:p>
          </p:txBody>
        </p:sp>
        <p:sp>
          <p:nvSpPr>
            <p:cNvPr id="49159" name="Text Box 11"/>
            <p:cNvSpPr txBox="1">
              <a:spLocks noChangeArrowheads="1"/>
            </p:cNvSpPr>
            <p:nvPr/>
          </p:nvSpPr>
          <p:spPr bwMode="auto">
            <a:xfrm>
              <a:off x="594850" y="3464981"/>
              <a:ext cx="198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dirty="0"/>
                <a:t>30-year mortgage</a:t>
              </a:r>
            </a:p>
          </p:txBody>
        </p:sp>
        <p:sp>
          <p:nvSpPr>
            <p:cNvPr id="49160" name="Text Box 12"/>
            <p:cNvSpPr txBox="1">
              <a:spLocks noChangeArrowheads="1"/>
            </p:cNvSpPr>
            <p:nvPr/>
          </p:nvSpPr>
          <p:spPr bwMode="auto">
            <a:xfrm>
              <a:off x="628696" y="2152535"/>
              <a:ext cx="23006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dirty="0" smtClean="0"/>
                <a:t>Automobile loan rate</a:t>
              </a:r>
              <a:endParaRPr lang="en-US" sz="1800" dirty="0"/>
            </a:p>
          </p:txBody>
        </p:sp>
        <p:sp>
          <p:nvSpPr>
            <p:cNvPr id="49161" name="Text Box 13"/>
            <p:cNvSpPr txBox="1">
              <a:spLocks noChangeArrowheads="1"/>
            </p:cNvSpPr>
            <p:nvPr/>
          </p:nvSpPr>
          <p:spPr bwMode="auto">
            <a:xfrm>
              <a:off x="3212560" y="1187951"/>
              <a:ext cx="175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dirty="0"/>
                <a:t>Credit card rate</a:t>
              </a:r>
            </a:p>
          </p:txBody>
        </p:sp>
      </p:gr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421574" y="609125"/>
            <a:ext cx="8229600" cy="871332"/>
          </a:xfrm>
        </p:spPr>
        <p:txBody>
          <a:bodyPr>
            <a:normAutofit fontScale="90000"/>
          </a:bodyPr>
          <a:lstStyle/>
          <a:p>
            <a:pPr eaLnBrk="1" hangingPunct="1"/>
            <a:r>
              <a:rPr lang="en-US" sz="4000" dirty="0" smtClean="0">
                <a:ea typeface="ＭＳ Ｐゴシック" pitchFamily="34" charset="-128"/>
              </a:rPr>
              <a:t>Nominal Versus Real </a:t>
            </a:r>
            <a:br>
              <a:rPr lang="en-US" sz="4000" dirty="0" smtClean="0">
                <a:ea typeface="ＭＳ Ｐゴシック" pitchFamily="34" charset="-128"/>
              </a:rPr>
            </a:br>
            <a:r>
              <a:rPr lang="en-US" sz="4000" dirty="0" smtClean="0">
                <a:ea typeface="ＭＳ Ｐゴシック" pitchFamily="34" charset="-128"/>
              </a:rPr>
              <a:t>Interest Rates</a:t>
            </a:r>
          </a:p>
        </p:txBody>
      </p:sp>
      <p:sp>
        <p:nvSpPr>
          <p:cNvPr id="51202" name="Rectangle 3"/>
          <p:cNvSpPr>
            <a:spLocks noGrp="1" noChangeArrowheads="1"/>
          </p:cNvSpPr>
          <p:nvPr>
            <p:ph idx="1"/>
          </p:nvPr>
        </p:nvSpPr>
        <p:spPr>
          <a:xfrm>
            <a:off x="457200" y="2315688"/>
            <a:ext cx="8229600" cy="3810475"/>
          </a:xfrm>
        </p:spPr>
        <p:txBody>
          <a:bodyPr/>
          <a:lstStyle/>
          <a:p>
            <a:pPr eaLnBrk="1" hangingPunct="1"/>
            <a:r>
              <a:rPr lang="en-US" dirty="0" smtClean="0">
                <a:ea typeface="ＭＳ Ｐゴシック" pitchFamily="34" charset="-128"/>
              </a:rPr>
              <a:t>The interest rates discussed at the beginning of the lesson—car loans, mortgages, and credit cards—are all nominal rates. That means they include charges for expected inflation.</a:t>
            </a:r>
          </a:p>
          <a:p>
            <a:pPr eaLnBrk="1" hangingPunct="1"/>
            <a:r>
              <a:rPr lang="en-US" dirty="0" smtClean="0">
                <a:ea typeface="ＭＳ Ｐゴシック" pitchFamily="34" charset="-128"/>
              </a:rPr>
              <a:t>To calculate real interest rates, economists subtract the inflation rate from nominal rates.</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normAutofit/>
          </a:bodyPr>
          <a:lstStyle/>
          <a:p>
            <a:pPr eaLnBrk="1" hangingPunct="1"/>
            <a:r>
              <a:rPr lang="en-US" sz="3600" dirty="0" smtClean="0">
                <a:ea typeface="ＭＳ Ｐゴシック" pitchFamily="34" charset="-128"/>
              </a:rPr>
              <a:t>Lenders</a:t>
            </a:r>
          </a:p>
        </p:txBody>
      </p:sp>
      <p:graphicFrame>
        <p:nvGraphicFramePr>
          <p:cNvPr id="5150" name="Group 30"/>
          <p:cNvGraphicFramePr>
            <a:graphicFrameLocks noGrp="1"/>
          </p:cNvGraphicFramePr>
          <p:nvPr>
            <p:ph sz="half" idx="2"/>
            <p:extLst>
              <p:ext uri="{D42A27DB-BD31-4B8C-83A1-F6EECF244321}">
                <p14:modId xmlns:p14="http://schemas.microsoft.com/office/powerpoint/2010/main" val="1224193006"/>
              </p:ext>
            </p:extLst>
          </p:nvPr>
        </p:nvGraphicFramePr>
        <p:xfrm>
          <a:off x="758952" y="1143000"/>
          <a:ext cx="7626096" cy="4572000"/>
        </p:xfrm>
        <a:graphic>
          <a:graphicData uri="http://schemas.openxmlformats.org/drawingml/2006/table">
            <a:tbl>
              <a:tblPr/>
              <a:tblGrid>
                <a:gridCol w="2542032"/>
                <a:gridCol w="2542032"/>
                <a:gridCol w="2542032"/>
              </a:tblGrid>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ＭＳ Ｐゴシック" pitchFamily="34" charset="-128"/>
                        </a:rPr>
                        <a:t>Financial Institution</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ＭＳ Ｐゴシック" pitchFamily="34" charset="-128"/>
                        </a:rPr>
                        <a:t>Term of Loan</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ＭＳ Ｐゴシック" pitchFamily="34" charset="-128"/>
                        </a:rPr>
                        <a:t>Monthly Payment</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66"/>
                          </a:solidFill>
                          <a:effectLst/>
                          <a:latin typeface="Castellar" pitchFamily="18" charset="0"/>
                          <a:ea typeface="ＭＳ Ｐゴシック" pitchFamily="34" charset="-128"/>
                        </a:rPr>
                        <a:t>Midtown Bank</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rPr>
                        <a:t>$20,000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rPr>
                        <a:t>48 months</a:t>
                      </a:r>
                    </a:p>
                  </a:txBody>
                  <a:tcPr marL="5486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rPr>
                        <a:t>$451.58</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990000"/>
                          </a:solidFill>
                          <a:effectLst/>
                          <a:latin typeface="Enview Thin" pitchFamily="50" charset="0"/>
                          <a:ea typeface="ＭＳ Ｐゴシック" pitchFamily="34" charset="-128"/>
                        </a:rPr>
                        <a:t>Century Credit Union</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rPr>
                        <a:t>$20,000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rPr>
                        <a:t>48 months</a:t>
                      </a:r>
                    </a:p>
                  </a:txBody>
                  <a:tcPr marL="5486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rPr>
                        <a:t>$433.90</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6600"/>
                          </a:solidFill>
                          <a:effectLst/>
                          <a:latin typeface="Norway Thin" pitchFamily="50" charset="0"/>
                          <a:ea typeface="ＭＳ Ｐゴシック" pitchFamily="34" charset="-128"/>
                        </a:rPr>
                        <a:t>YourCharge Credit Card</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rPr>
                        <a:t>$20,000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rPr>
                        <a:t>48 months</a:t>
                      </a:r>
                    </a:p>
                  </a:txBody>
                  <a:tcPr marL="5486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rPr>
                        <a:t>$587.50</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Rosewood Std Regular" pitchFamily="50" charset="0"/>
                          <a:ea typeface="ＭＳ Ｐゴシック" pitchFamily="34" charset="-128"/>
                        </a:rPr>
                        <a:t>Al</a:t>
                      </a:r>
                      <a:r>
                        <a:rPr kumimoji="0" lang="en-US" altLang="en-US" sz="2400" b="0" i="0" u="none" strike="noStrike" cap="none" normalizeH="0" baseline="0" dirty="0" smtClean="0">
                          <a:ln>
                            <a:noFill/>
                          </a:ln>
                          <a:solidFill>
                            <a:schemeClr val="tx1"/>
                          </a:solidFill>
                          <a:effectLst/>
                          <a:latin typeface="Rosewood Std Regular" pitchFamily="50" charset="0"/>
                          <a:ea typeface="ＭＳ Ｐゴシック" pitchFamily="34" charset="-128"/>
                        </a:rPr>
                        <a:t>’</a:t>
                      </a:r>
                      <a:r>
                        <a:rPr kumimoji="0" lang="en-US" sz="2400" b="0" i="0" u="none" strike="noStrike" cap="none" normalizeH="0" baseline="0" dirty="0" smtClean="0">
                          <a:ln>
                            <a:noFill/>
                          </a:ln>
                          <a:solidFill>
                            <a:schemeClr val="tx1"/>
                          </a:solidFill>
                          <a:effectLst/>
                          <a:latin typeface="Rosewood Std Regular" pitchFamily="50" charset="0"/>
                          <a:ea typeface="ＭＳ Ｐゴシック" pitchFamily="34" charset="-128"/>
                        </a:rPr>
                        <a:t>s Car Emporium</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rPr>
                        <a:t>$20,000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rPr>
                        <a:t>48 months</a:t>
                      </a:r>
                    </a:p>
                  </a:txBody>
                  <a:tcPr marL="5486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rPr>
                        <a:t>$488.26</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normAutofit/>
          </a:bodyPr>
          <a:lstStyle/>
          <a:p>
            <a:pPr eaLnBrk="1" hangingPunct="1"/>
            <a:r>
              <a:rPr lang="en-US" sz="3600" dirty="0" smtClean="0">
                <a:ea typeface="ＭＳ Ｐゴシック" pitchFamily="34" charset="-128"/>
              </a:rPr>
              <a:t>Lenders</a:t>
            </a:r>
          </a:p>
        </p:txBody>
      </p:sp>
      <p:graphicFrame>
        <p:nvGraphicFramePr>
          <p:cNvPr id="6174" name="Group 30"/>
          <p:cNvGraphicFramePr>
            <a:graphicFrameLocks noGrp="1"/>
          </p:cNvGraphicFramePr>
          <p:nvPr>
            <p:ph sz="half" idx="2"/>
            <p:extLst>
              <p:ext uri="{D42A27DB-BD31-4B8C-83A1-F6EECF244321}">
                <p14:modId xmlns:p14="http://schemas.microsoft.com/office/powerpoint/2010/main" val="656897392"/>
              </p:ext>
            </p:extLst>
          </p:nvPr>
        </p:nvGraphicFramePr>
        <p:xfrm>
          <a:off x="758952" y="1143000"/>
          <a:ext cx="7626096" cy="4572000"/>
        </p:xfrm>
        <a:graphic>
          <a:graphicData uri="http://schemas.openxmlformats.org/drawingml/2006/table">
            <a:tbl>
              <a:tblPr/>
              <a:tblGrid>
                <a:gridCol w="2542032"/>
                <a:gridCol w="2542032"/>
                <a:gridCol w="2542032"/>
              </a:tblGrid>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ＭＳ Ｐゴシック" pitchFamily="34" charset="-128"/>
                        </a:rPr>
                        <a:t>Financial Institution</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ＭＳ Ｐゴシック" pitchFamily="34" charset="-128"/>
                        </a:rPr>
                        <a:t>Term of Loan</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ＭＳ Ｐゴシック" pitchFamily="34" charset="-128"/>
                        </a:rPr>
                        <a:t>Total Cost of Car</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66"/>
                          </a:solidFill>
                          <a:effectLst/>
                          <a:latin typeface="Castellar" pitchFamily="18" charset="0"/>
                          <a:ea typeface="ＭＳ Ｐゴシック" pitchFamily="34" charset="-128"/>
                        </a:rPr>
                        <a:t>Midtown Bank</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rPr>
                        <a:t>$20,000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rPr>
                        <a:t>48 months</a:t>
                      </a:r>
                    </a:p>
                  </a:txBody>
                  <a:tcPr marL="5486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rPr>
                        <a:t>$21,675.84 </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990000"/>
                          </a:solidFill>
                          <a:effectLst/>
                          <a:latin typeface="Enview Thin" pitchFamily="50" charset="0"/>
                          <a:ea typeface="ＭＳ Ｐゴシック" pitchFamily="34" charset="-128"/>
                        </a:rPr>
                        <a:t>Century Credit Union</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rPr>
                        <a:t>$20,000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rPr>
                        <a:t>48 months</a:t>
                      </a:r>
                    </a:p>
                  </a:txBody>
                  <a:tcPr marL="5486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rPr>
                        <a:t>$20,827.20 </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6600"/>
                          </a:solidFill>
                          <a:effectLst/>
                          <a:latin typeface="Norway Thin" pitchFamily="50" charset="0"/>
                          <a:ea typeface="ＭＳ Ｐゴシック" pitchFamily="34" charset="-128"/>
                        </a:rPr>
                        <a:t>YourCharge Credit Card</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rPr>
                        <a:t>$20,000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rPr>
                        <a:t>48 months</a:t>
                      </a:r>
                    </a:p>
                  </a:txBody>
                  <a:tcPr marL="5486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rPr>
                        <a:t>$28,200.00</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Rosewood Std Regular" pitchFamily="50" charset="0"/>
                          <a:ea typeface="ＭＳ Ｐゴシック" pitchFamily="34" charset="-128"/>
                        </a:rPr>
                        <a:t>Al</a:t>
                      </a:r>
                      <a:r>
                        <a:rPr kumimoji="0" lang="en-US" altLang="en-US" sz="2400" b="0" i="0" u="none" strike="noStrike" cap="none" normalizeH="0" baseline="0" smtClean="0">
                          <a:ln>
                            <a:noFill/>
                          </a:ln>
                          <a:solidFill>
                            <a:schemeClr val="tx1"/>
                          </a:solidFill>
                          <a:effectLst/>
                          <a:latin typeface="Rosewood Std Regular" pitchFamily="50" charset="0"/>
                          <a:ea typeface="ＭＳ Ｐゴシック" pitchFamily="34" charset="-128"/>
                        </a:rPr>
                        <a:t>’</a:t>
                      </a:r>
                      <a:r>
                        <a:rPr kumimoji="0" lang="en-US" sz="2400" b="0" i="0" u="none" strike="noStrike" cap="none" normalizeH="0" baseline="0" smtClean="0">
                          <a:ln>
                            <a:noFill/>
                          </a:ln>
                          <a:solidFill>
                            <a:schemeClr val="tx1"/>
                          </a:solidFill>
                          <a:effectLst/>
                          <a:latin typeface="Rosewood Std Regular" pitchFamily="50" charset="0"/>
                          <a:ea typeface="ＭＳ Ｐゴシック" pitchFamily="34" charset="-128"/>
                        </a:rPr>
                        <a:t>s Car Emporium</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rPr>
                        <a:t>$20,000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rPr>
                        <a:t>48 months</a:t>
                      </a:r>
                    </a:p>
                  </a:txBody>
                  <a:tcPr marL="5486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rPr>
                        <a:t>$23,436.48 </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29756"/>
            <a:ext cx="8229600" cy="871332"/>
          </a:xfrm>
        </p:spPr>
        <p:txBody>
          <a:bodyPr>
            <a:normAutofit/>
          </a:bodyPr>
          <a:lstStyle/>
          <a:p>
            <a:pPr marL="609600" indent="-609600"/>
            <a:r>
              <a:rPr lang="en-US" sz="3600" dirty="0" smtClean="0">
                <a:ea typeface="ＭＳ Ｐゴシック" pitchFamily="34" charset="-128"/>
              </a:rPr>
              <a:t>Interest Rate</a:t>
            </a:r>
          </a:p>
        </p:txBody>
      </p:sp>
      <p:sp>
        <p:nvSpPr>
          <p:cNvPr id="25601" name="Rectangle 3"/>
          <p:cNvSpPr>
            <a:spLocks noGrp="1" noChangeArrowheads="1"/>
          </p:cNvSpPr>
          <p:nvPr>
            <p:ph idx="1"/>
          </p:nvPr>
        </p:nvSpPr>
        <p:spPr>
          <a:xfrm>
            <a:off x="1320800" y="1877808"/>
            <a:ext cx="7073900" cy="2503692"/>
          </a:xfrm>
        </p:spPr>
        <p:txBody>
          <a:bodyPr>
            <a:noAutofit/>
          </a:bodyPr>
          <a:lstStyle/>
          <a:p>
            <a:pPr marL="0" indent="0" eaLnBrk="1" hangingPunct="1">
              <a:buFontTx/>
              <a:buNone/>
            </a:pPr>
            <a:r>
              <a:rPr lang="en-US" sz="3200" dirty="0" smtClean="0">
                <a:ea typeface="ＭＳ Ｐゴシック" pitchFamily="34" charset="-128"/>
              </a:rPr>
              <a:t>The price paid for using someone else's money, expressed as a percentage of the amount borrowed (usually expressed as an annual rate).</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normAutofit/>
          </a:bodyPr>
          <a:lstStyle/>
          <a:p>
            <a:pPr eaLnBrk="1" hangingPunct="1"/>
            <a:r>
              <a:rPr lang="en-US" sz="3600" dirty="0" smtClean="0">
                <a:ea typeface="ＭＳ Ｐゴシック" pitchFamily="34" charset="-128"/>
              </a:rPr>
              <a:t>Savings Opportunities</a:t>
            </a:r>
          </a:p>
        </p:txBody>
      </p:sp>
      <p:graphicFrame>
        <p:nvGraphicFramePr>
          <p:cNvPr id="8227" name="Group 35"/>
          <p:cNvGraphicFramePr>
            <a:graphicFrameLocks noGrp="1"/>
          </p:cNvGraphicFramePr>
          <p:nvPr>
            <p:ph sz="half" idx="2"/>
            <p:extLst>
              <p:ext uri="{D42A27DB-BD31-4B8C-83A1-F6EECF244321}">
                <p14:modId xmlns:p14="http://schemas.microsoft.com/office/powerpoint/2010/main" val="1904303344"/>
              </p:ext>
            </p:extLst>
          </p:nvPr>
        </p:nvGraphicFramePr>
        <p:xfrm>
          <a:off x="731520" y="1207548"/>
          <a:ext cx="7680960" cy="4572000"/>
        </p:xfrm>
        <a:graphic>
          <a:graphicData uri="http://schemas.openxmlformats.org/drawingml/2006/table">
            <a:tbl>
              <a:tblPr/>
              <a:tblGrid>
                <a:gridCol w="2560320"/>
                <a:gridCol w="2560320"/>
                <a:gridCol w="2560320"/>
              </a:tblGrid>
              <a:tr h="914400">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rial" charset="0"/>
                        </a:rPr>
                        <a:t>Financial Institution</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rial" charset="0"/>
                        </a:rPr>
                        <a:t>Type of Savings</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rial" charset="0"/>
                        </a:rPr>
                        <a:t>Interest Rate</a:t>
                      </a: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smtClean="0">
                          <a:ln>
                            <a:noFill/>
                          </a:ln>
                          <a:solidFill>
                            <a:srgbClr val="000066"/>
                          </a:solidFill>
                          <a:effectLst/>
                          <a:latin typeface="Castellar" pitchFamily="18" charset="0"/>
                        </a:rPr>
                        <a:t>Midtown Bank</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344488"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rPr>
                        <a:t>Passbook account</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623888"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rPr>
                        <a:t>1.0% </a:t>
                      </a: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rgbClr val="990000"/>
                          </a:solidFill>
                          <a:effectLst/>
                          <a:latin typeface="Enview Thin" pitchFamily="50" charset="0"/>
                        </a:rPr>
                        <a:t>Century Credit Union</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344488"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rPr>
                        <a:t>Passbook account</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623888"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rPr>
                        <a:t>0.25%</a:t>
                      </a: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rgbClr val="006600"/>
                          </a:solidFill>
                          <a:effectLst/>
                          <a:latin typeface="Indy Condensed" pitchFamily="50" charset="0"/>
                        </a:rPr>
                        <a:t>Johnson Bank</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344488"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rPr>
                        <a:t>5-year CD</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623888"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rPr>
                        <a:t>4.0%</a:t>
                      </a: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Wren Condensed" pitchFamily="50" charset="0"/>
                        </a:rPr>
                        <a:t>Top End Brokerage</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344488"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rPr>
                        <a:t>10-year CD</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623888"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rPr>
                        <a:t>5.0% </a:t>
                      </a: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normAutofit/>
          </a:bodyPr>
          <a:lstStyle/>
          <a:p>
            <a:pPr eaLnBrk="1" hangingPunct="1"/>
            <a:r>
              <a:rPr lang="en-US" sz="3600" dirty="0" smtClean="0">
                <a:ea typeface="ＭＳ Ｐゴシック" pitchFamily="34" charset="-128"/>
              </a:rPr>
              <a:t>Savings Opportunities</a:t>
            </a:r>
          </a:p>
        </p:txBody>
      </p:sp>
      <p:graphicFrame>
        <p:nvGraphicFramePr>
          <p:cNvPr id="9250" name="Group 34"/>
          <p:cNvGraphicFramePr>
            <a:graphicFrameLocks noGrp="1"/>
          </p:cNvGraphicFramePr>
          <p:nvPr>
            <p:ph sz="half" idx="2"/>
            <p:extLst>
              <p:ext uri="{D42A27DB-BD31-4B8C-83A1-F6EECF244321}">
                <p14:modId xmlns:p14="http://schemas.microsoft.com/office/powerpoint/2010/main" val="2685563743"/>
              </p:ext>
            </p:extLst>
          </p:nvPr>
        </p:nvGraphicFramePr>
        <p:xfrm>
          <a:off x="731520" y="1207548"/>
          <a:ext cx="7680960" cy="4572000"/>
        </p:xfrm>
        <a:graphic>
          <a:graphicData uri="http://schemas.openxmlformats.org/drawingml/2006/table">
            <a:tbl>
              <a:tblPr/>
              <a:tblGrid>
                <a:gridCol w="2560320"/>
                <a:gridCol w="2560320"/>
                <a:gridCol w="2560320"/>
              </a:tblGrid>
              <a:tr h="914400">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rial" charset="0"/>
                        </a:rPr>
                        <a:t>Financial Institution</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rial" charset="0"/>
                        </a:rPr>
                        <a:t>Type of Savings</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rial" charset="0"/>
                        </a:rPr>
                        <a:t>Total Savings in 10 Years</a:t>
                      </a: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smtClean="0">
                          <a:ln>
                            <a:noFill/>
                          </a:ln>
                          <a:solidFill>
                            <a:srgbClr val="000066"/>
                          </a:solidFill>
                          <a:effectLst/>
                          <a:latin typeface="Castellar" pitchFamily="18" charset="0"/>
                        </a:rPr>
                        <a:t>Midtown Bank</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344488"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rPr>
                        <a:t>Passbook account</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rPr>
                        <a:t>$11,051</a:t>
                      </a: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rgbClr val="990000"/>
                          </a:solidFill>
                          <a:effectLst/>
                          <a:latin typeface="Enview Thin" pitchFamily="50" charset="0"/>
                        </a:rPr>
                        <a:t>Century Credit Union</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344488"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rPr>
                        <a:t>Passbook account</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rPr>
                        <a:t>$10,253</a:t>
                      </a: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rgbClr val="006600"/>
                          </a:solidFill>
                          <a:effectLst/>
                          <a:latin typeface="Indy Condensed" pitchFamily="50" charset="0"/>
                        </a:rPr>
                        <a:t>Johnson Bank</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344488"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rPr>
                        <a:t>5-year CD</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rPr>
                        <a:t>$14,908</a:t>
                      </a: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Wren Condensed" pitchFamily="50" charset="0"/>
                        </a:rPr>
                        <a:t>Top End Brokerage</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344488"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rPr>
                        <a:t>10-year CD</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rPr>
                        <a:t>$16,470 </a:t>
                      </a: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457200" y="335993"/>
            <a:ext cx="8229600" cy="871332"/>
          </a:xfrm>
        </p:spPr>
        <p:txBody>
          <a:bodyPr>
            <a:normAutofit/>
          </a:bodyPr>
          <a:lstStyle/>
          <a:p>
            <a:pPr eaLnBrk="1" hangingPunct="1"/>
            <a:r>
              <a:rPr lang="en-US" sz="3600" dirty="0" smtClean="0">
                <a:ea typeface="ＭＳ Ｐゴシック" pitchFamily="34" charset="-128"/>
              </a:rPr>
              <a:t>The Market for Loans: Supply</a:t>
            </a:r>
          </a:p>
        </p:txBody>
      </p:sp>
      <p:cxnSp>
        <p:nvCxnSpPr>
          <p:cNvPr id="28694" name="AutoShape 29"/>
          <p:cNvCxnSpPr>
            <a:cxnSpLocks noChangeShapeType="1"/>
            <a:stCxn id="28680" idx="0"/>
            <a:endCxn id="28680" idx="0"/>
          </p:cNvCxnSpPr>
          <p:nvPr/>
        </p:nvCxnSpPr>
        <p:spPr bwMode="auto">
          <a:xfrm>
            <a:off x="2177159" y="4787592"/>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33" name="Group 32"/>
          <p:cNvGrpSpPr/>
          <p:nvPr/>
        </p:nvGrpSpPr>
        <p:grpSpPr>
          <a:xfrm>
            <a:off x="589937" y="1138513"/>
            <a:ext cx="8322056" cy="4696422"/>
            <a:chOff x="241578" y="1208446"/>
            <a:chExt cx="8322056" cy="4696422"/>
          </a:xfrm>
        </p:grpSpPr>
        <p:sp>
          <p:nvSpPr>
            <p:cNvPr id="28674" name="Line 5"/>
            <p:cNvSpPr>
              <a:spLocks noChangeShapeType="1"/>
            </p:cNvSpPr>
            <p:nvPr/>
          </p:nvSpPr>
          <p:spPr bwMode="auto">
            <a:xfrm>
              <a:off x="1828800" y="1413166"/>
              <a:ext cx="0" cy="393965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5" name="Line 6"/>
            <p:cNvSpPr>
              <a:spLocks noChangeShapeType="1"/>
            </p:cNvSpPr>
            <p:nvPr/>
          </p:nvSpPr>
          <p:spPr bwMode="auto">
            <a:xfrm>
              <a:off x="1828800" y="5352825"/>
              <a:ext cx="6248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7" name="Text Box 8"/>
            <p:cNvSpPr txBox="1">
              <a:spLocks noChangeArrowheads="1"/>
            </p:cNvSpPr>
            <p:nvPr/>
          </p:nvSpPr>
          <p:spPr bwMode="auto">
            <a:xfrm>
              <a:off x="241578" y="1208446"/>
              <a:ext cx="14157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algn="ctr" eaLnBrk="1" hangingPunct="1"/>
              <a:r>
                <a:rPr lang="en-US" sz="1800" dirty="0"/>
                <a:t>Interest </a:t>
              </a:r>
              <a:r>
                <a:rPr lang="en-US" sz="1800" dirty="0" smtClean="0"/>
                <a:t>rate</a:t>
              </a:r>
            </a:p>
            <a:p>
              <a:pPr algn="ctr" eaLnBrk="1" hangingPunct="1"/>
              <a:r>
                <a:rPr lang="en-US" sz="1800" dirty="0" smtClean="0"/>
                <a:t>(Price)</a:t>
              </a:r>
            </a:p>
          </p:txBody>
        </p:sp>
        <p:sp>
          <p:nvSpPr>
            <p:cNvPr id="28678" name="Text Box 9"/>
            <p:cNvSpPr txBox="1">
              <a:spLocks noChangeArrowheads="1"/>
            </p:cNvSpPr>
            <p:nvPr/>
          </p:nvSpPr>
          <p:spPr bwMode="auto">
            <a:xfrm>
              <a:off x="4557823" y="5535536"/>
              <a:ext cx="10906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dirty="0"/>
                <a:t>Quantity</a:t>
              </a:r>
            </a:p>
          </p:txBody>
        </p:sp>
        <p:sp>
          <p:nvSpPr>
            <p:cNvPr id="28679" name="Text Box 12"/>
            <p:cNvSpPr txBox="1">
              <a:spLocks noChangeArrowheads="1"/>
            </p:cNvSpPr>
            <p:nvPr/>
          </p:nvSpPr>
          <p:spPr bwMode="auto">
            <a:xfrm>
              <a:off x="6844560" y="1705960"/>
              <a:ext cx="965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2000" dirty="0"/>
                <a:t>Supply</a:t>
              </a:r>
            </a:p>
          </p:txBody>
        </p:sp>
        <p:sp>
          <p:nvSpPr>
            <p:cNvPr id="28680" name="Line 13"/>
            <p:cNvSpPr>
              <a:spLocks noChangeShapeType="1"/>
            </p:cNvSpPr>
            <p:nvPr/>
          </p:nvSpPr>
          <p:spPr bwMode="auto">
            <a:xfrm flipV="1">
              <a:off x="1828800" y="2152425"/>
              <a:ext cx="5486400" cy="27051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1" name="Text Box 14"/>
            <p:cNvSpPr txBox="1">
              <a:spLocks noChangeArrowheads="1"/>
            </p:cNvSpPr>
            <p:nvPr/>
          </p:nvSpPr>
          <p:spPr bwMode="auto">
            <a:xfrm>
              <a:off x="1143000" y="4667025"/>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a:t>1%</a:t>
              </a:r>
            </a:p>
          </p:txBody>
        </p:sp>
        <p:sp>
          <p:nvSpPr>
            <p:cNvPr id="28682" name="Text Box 15"/>
            <p:cNvSpPr txBox="1">
              <a:spLocks noChangeArrowheads="1"/>
            </p:cNvSpPr>
            <p:nvPr/>
          </p:nvSpPr>
          <p:spPr bwMode="auto">
            <a:xfrm>
              <a:off x="1143000" y="4209825"/>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a:t>2%</a:t>
              </a:r>
            </a:p>
          </p:txBody>
        </p:sp>
        <p:sp>
          <p:nvSpPr>
            <p:cNvPr id="28683" name="Text Box 16"/>
            <p:cNvSpPr txBox="1">
              <a:spLocks noChangeArrowheads="1"/>
            </p:cNvSpPr>
            <p:nvPr/>
          </p:nvSpPr>
          <p:spPr bwMode="auto">
            <a:xfrm>
              <a:off x="1143000" y="3752625"/>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a:t>3%</a:t>
              </a:r>
            </a:p>
          </p:txBody>
        </p:sp>
        <p:sp>
          <p:nvSpPr>
            <p:cNvPr id="28684" name="Text Box 17"/>
            <p:cNvSpPr txBox="1">
              <a:spLocks noChangeArrowheads="1"/>
            </p:cNvSpPr>
            <p:nvPr/>
          </p:nvSpPr>
          <p:spPr bwMode="auto">
            <a:xfrm>
              <a:off x="1143000" y="3295425"/>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a:t>4%</a:t>
              </a:r>
            </a:p>
          </p:txBody>
        </p:sp>
        <p:sp>
          <p:nvSpPr>
            <p:cNvPr id="28685" name="Text Box 18"/>
            <p:cNvSpPr txBox="1">
              <a:spLocks noChangeArrowheads="1"/>
            </p:cNvSpPr>
            <p:nvPr/>
          </p:nvSpPr>
          <p:spPr bwMode="auto">
            <a:xfrm>
              <a:off x="1143000" y="2838225"/>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a:t>5%</a:t>
              </a:r>
            </a:p>
          </p:txBody>
        </p:sp>
        <p:sp>
          <p:nvSpPr>
            <p:cNvPr id="28686" name="Text Box 19"/>
            <p:cNvSpPr txBox="1">
              <a:spLocks noChangeArrowheads="1"/>
            </p:cNvSpPr>
            <p:nvPr/>
          </p:nvSpPr>
          <p:spPr bwMode="auto">
            <a:xfrm>
              <a:off x="1143000" y="2381025"/>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a:t>6%</a:t>
              </a:r>
            </a:p>
          </p:txBody>
        </p:sp>
        <p:sp>
          <p:nvSpPr>
            <p:cNvPr id="28687" name="Text Box 20"/>
            <p:cNvSpPr txBox="1">
              <a:spLocks noChangeArrowheads="1"/>
            </p:cNvSpPr>
            <p:nvPr/>
          </p:nvSpPr>
          <p:spPr bwMode="auto">
            <a:xfrm>
              <a:off x="1143000" y="1923825"/>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dirty="0"/>
                <a:t>7%</a:t>
              </a:r>
            </a:p>
          </p:txBody>
        </p:sp>
        <p:sp>
          <p:nvSpPr>
            <p:cNvPr id="28688" name="Text Box 21"/>
            <p:cNvSpPr txBox="1">
              <a:spLocks noChangeArrowheads="1"/>
            </p:cNvSpPr>
            <p:nvPr/>
          </p:nvSpPr>
          <p:spPr bwMode="auto">
            <a:xfrm>
              <a:off x="1143000" y="5124225"/>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a:t>0%</a:t>
              </a:r>
            </a:p>
          </p:txBody>
        </p:sp>
        <p:sp>
          <p:nvSpPr>
            <p:cNvPr id="28689" name="Text Box 22"/>
            <p:cNvSpPr txBox="1">
              <a:spLocks noChangeArrowheads="1"/>
            </p:cNvSpPr>
            <p:nvPr/>
          </p:nvSpPr>
          <p:spPr bwMode="auto">
            <a:xfrm>
              <a:off x="2514600" y="5352825"/>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dirty="0"/>
                <a:t>100</a:t>
              </a:r>
            </a:p>
          </p:txBody>
        </p:sp>
        <p:sp>
          <p:nvSpPr>
            <p:cNvPr id="28690" name="Text Box 23"/>
            <p:cNvSpPr txBox="1">
              <a:spLocks noChangeArrowheads="1"/>
            </p:cNvSpPr>
            <p:nvPr/>
          </p:nvSpPr>
          <p:spPr bwMode="auto">
            <a:xfrm>
              <a:off x="3429000" y="5352825"/>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dirty="0"/>
                <a:t>200</a:t>
              </a:r>
            </a:p>
          </p:txBody>
        </p:sp>
        <p:sp>
          <p:nvSpPr>
            <p:cNvPr id="28691" name="Text Box 24"/>
            <p:cNvSpPr txBox="1">
              <a:spLocks noChangeArrowheads="1"/>
            </p:cNvSpPr>
            <p:nvPr/>
          </p:nvSpPr>
          <p:spPr bwMode="auto">
            <a:xfrm>
              <a:off x="4342328" y="5352825"/>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dirty="0"/>
                <a:t>300</a:t>
              </a:r>
            </a:p>
          </p:txBody>
        </p:sp>
        <p:sp>
          <p:nvSpPr>
            <p:cNvPr id="28692" name="Text Box 25"/>
            <p:cNvSpPr txBox="1">
              <a:spLocks noChangeArrowheads="1"/>
            </p:cNvSpPr>
            <p:nvPr/>
          </p:nvSpPr>
          <p:spPr bwMode="auto">
            <a:xfrm>
              <a:off x="5257800" y="5352825"/>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a:t>400</a:t>
              </a:r>
            </a:p>
          </p:txBody>
        </p:sp>
        <p:sp>
          <p:nvSpPr>
            <p:cNvPr id="28693" name="Text Box 26"/>
            <p:cNvSpPr txBox="1">
              <a:spLocks noChangeArrowheads="1"/>
            </p:cNvSpPr>
            <p:nvPr/>
          </p:nvSpPr>
          <p:spPr bwMode="auto">
            <a:xfrm>
              <a:off x="6172200" y="5352825"/>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a:t>500</a:t>
              </a:r>
            </a:p>
          </p:txBody>
        </p:sp>
        <p:sp>
          <p:nvSpPr>
            <p:cNvPr id="28695" name="Line 31"/>
            <p:cNvSpPr>
              <a:spLocks noChangeShapeType="1"/>
            </p:cNvSpPr>
            <p:nvPr/>
          </p:nvSpPr>
          <p:spPr bwMode="auto">
            <a:xfrm>
              <a:off x="1828800" y="4438425"/>
              <a:ext cx="914400"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8696" name="Line 33"/>
            <p:cNvSpPr>
              <a:spLocks noChangeShapeType="1"/>
            </p:cNvSpPr>
            <p:nvPr/>
          </p:nvSpPr>
          <p:spPr bwMode="auto">
            <a:xfrm>
              <a:off x="1828800" y="3524025"/>
              <a:ext cx="2743200"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8697" name="Line 34"/>
            <p:cNvSpPr>
              <a:spLocks noChangeShapeType="1"/>
            </p:cNvSpPr>
            <p:nvPr/>
          </p:nvSpPr>
          <p:spPr bwMode="auto">
            <a:xfrm>
              <a:off x="1828800" y="2609625"/>
              <a:ext cx="4572000"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8698" name="Line 35"/>
            <p:cNvSpPr>
              <a:spLocks noChangeShapeType="1"/>
            </p:cNvSpPr>
            <p:nvPr/>
          </p:nvSpPr>
          <p:spPr bwMode="auto">
            <a:xfrm>
              <a:off x="2743200" y="4438425"/>
              <a:ext cx="0" cy="91440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8699" name="Line 36"/>
            <p:cNvSpPr>
              <a:spLocks noChangeShapeType="1"/>
            </p:cNvSpPr>
            <p:nvPr/>
          </p:nvSpPr>
          <p:spPr bwMode="auto">
            <a:xfrm>
              <a:off x="4572000" y="3524025"/>
              <a:ext cx="0" cy="182880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8700" name="Line 37"/>
            <p:cNvSpPr>
              <a:spLocks noChangeShapeType="1"/>
            </p:cNvSpPr>
            <p:nvPr/>
          </p:nvSpPr>
          <p:spPr bwMode="auto">
            <a:xfrm>
              <a:off x="6400800" y="2609625"/>
              <a:ext cx="0" cy="274320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8701" name="AutoShape 38"/>
            <p:cNvSpPr>
              <a:spLocks noChangeArrowheads="1"/>
            </p:cNvSpPr>
            <p:nvPr/>
          </p:nvSpPr>
          <p:spPr bwMode="auto">
            <a:xfrm>
              <a:off x="2057400" y="2609625"/>
              <a:ext cx="1371600" cy="1143000"/>
            </a:xfrm>
            <a:prstGeom prst="wedgeRectCallout">
              <a:avLst>
                <a:gd name="adj1" fmla="val 0"/>
                <a:gd name="adj2" fmla="val 112500"/>
              </a:avLst>
            </a:prstGeom>
            <a:solidFill>
              <a:schemeClr val="accent1">
                <a:alpha val="60000"/>
              </a:schemeClr>
            </a:solidFill>
            <a:ln w="9525">
              <a:solidFill>
                <a:schemeClr val="tx1"/>
              </a:solidFill>
              <a:miter lim="800000"/>
              <a:headEnd/>
              <a:tailEnd/>
            </a:ln>
          </p:spPr>
          <p:txBody>
            <a:bodyPr/>
            <a:lstStyle/>
            <a:p>
              <a:pPr algn="ctr"/>
              <a:r>
                <a:rPr lang="en-US" sz="1000" dirty="0"/>
                <a:t>Very few individuals are willing to save or lend their money at a low interest rate. No one is willing to save at 0 or 1% in this market.</a:t>
              </a:r>
            </a:p>
          </p:txBody>
        </p:sp>
        <p:sp>
          <p:nvSpPr>
            <p:cNvPr id="28702" name="AutoShape 39"/>
            <p:cNvSpPr>
              <a:spLocks noChangeArrowheads="1"/>
            </p:cNvSpPr>
            <p:nvPr/>
          </p:nvSpPr>
          <p:spPr bwMode="auto">
            <a:xfrm>
              <a:off x="3657600" y="1466625"/>
              <a:ext cx="1600200" cy="1143000"/>
            </a:xfrm>
            <a:prstGeom prst="wedgeRectCallout">
              <a:avLst>
                <a:gd name="adj1" fmla="val 5356"/>
                <a:gd name="adj2" fmla="val 130833"/>
              </a:avLst>
            </a:prstGeom>
            <a:solidFill>
              <a:schemeClr val="accent1">
                <a:alpha val="60000"/>
              </a:schemeClr>
            </a:solidFill>
            <a:ln w="9525">
              <a:solidFill>
                <a:schemeClr val="tx1"/>
              </a:solidFill>
              <a:miter lim="800000"/>
              <a:headEnd/>
              <a:tailEnd/>
            </a:ln>
          </p:spPr>
          <p:txBody>
            <a:bodyPr/>
            <a:lstStyle/>
            <a:p>
              <a:pPr algn="ctr"/>
              <a:r>
                <a:rPr lang="en-US" sz="1000" dirty="0"/>
                <a:t>As we noted earlier, savers will shop around for a higher interest rate. An interest rate of 4% will bring a lot more savers into this market.</a:t>
              </a:r>
            </a:p>
          </p:txBody>
        </p:sp>
        <p:sp>
          <p:nvSpPr>
            <p:cNvPr id="28703" name="AutoShape 40"/>
            <p:cNvSpPr>
              <a:spLocks noChangeArrowheads="1"/>
            </p:cNvSpPr>
            <p:nvPr/>
          </p:nvSpPr>
          <p:spPr bwMode="auto">
            <a:xfrm>
              <a:off x="6858000" y="3066824"/>
              <a:ext cx="1705634" cy="988255"/>
            </a:xfrm>
            <a:prstGeom prst="wedgeRectCallout">
              <a:avLst>
                <a:gd name="adj1" fmla="val -75086"/>
                <a:gd name="adj2" fmla="val -91775"/>
              </a:avLst>
            </a:prstGeom>
            <a:solidFill>
              <a:schemeClr val="accent1">
                <a:alpha val="60000"/>
              </a:schemeClr>
            </a:solidFill>
            <a:ln w="9525">
              <a:solidFill>
                <a:schemeClr val="tx1"/>
              </a:solidFill>
              <a:miter lim="800000"/>
              <a:headEnd/>
              <a:tailEnd/>
            </a:ln>
          </p:spPr>
          <p:txBody>
            <a:bodyPr/>
            <a:lstStyle/>
            <a:p>
              <a:pPr algn="ctr"/>
              <a:r>
                <a:rPr lang="en-US" sz="1000" dirty="0"/>
                <a:t>An interest rate of 6% draws even more savers into the market. They can accumulate a lot more money in a shorter period of time. </a:t>
              </a:r>
            </a:p>
          </p:txBody>
        </p:sp>
      </p:gr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normAutofit/>
          </a:bodyPr>
          <a:lstStyle/>
          <a:p>
            <a:pPr eaLnBrk="1" hangingPunct="1"/>
            <a:r>
              <a:rPr lang="en-US" sz="3600" dirty="0" smtClean="0">
                <a:ea typeface="ＭＳ Ｐゴシック" pitchFamily="34" charset="-128"/>
              </a:rPr>
              <a:t>The Market for Loans: Demand</a:t>
            </a:r>
          </a:p>
        </p:txBody>
      </p:sp>
      <p:sp>
        <p:nvSpPr>
          <p:cNvPr id="29703" name="Text Box 8"/>
          <p:cNvSpPr txBox="1">
            <a:spLocks noChangeArrowheads="1"/>
          </p:cNvSpPr>
          <p:nvPr/>
        </p:nvSpPr>
        <p:spPr bwMode="auto">
          <a:xfrm>
            <a:off x="7362701" y="4675909"/>
            <a:ext cx="1157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2000" dirty="0"/>
              <a:t>Demand</a:t>
            </a:r>
          </a:p>
        </p:txBody>
      </p:sp>
      <p:cxnSp>
        <p:nvCxnSpPr>
          <p:cNvPr id="29717" name="AutoShape 23"/>
          <p:cNvCxnSpPr>
            <a:cxnSpLocks noChangeShapeType="1"/>
          </p:cNvCxnSpPr>
          <p:nvPr/>
        </p:nvCxnSpPr>
        <p:spPr bwMode="auto">
          <a:xfrm>
            <a:off x="1828800" y="508080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33" name="Group 32"/>
          <p:cNvGrpSpPr/>
          <p:nvPr/>
        </p:nvGrpSpPr>
        <p:grpSpPr>
          <a:xfrm>
            <a:off x="577989" y="1147781"/>
            <a:ext cx="7988022" cy="4691535"/>
            <a:chOff x="241578" y="1438910"/>
            <a:chExt cx="7988022" cy="4691535"/>
          </a:xfrm>
        </p:grpSpPr>
        <p:sp>
          <p:nvSpPr>
            <p:cNvPr id="29698" name="Line 3"/>
            <p:cNvSpPr>
              <a:spLocks noChangeShapeType="1"/>
            </p:cNvSpPr>
            <p:nvPr/>
          </p:nvSpPr>
          <p:spPr bwMode="auto">
            <a:xfrm flipH="1">
              <a:off x="1838325" y="1438910"/>
              <a:ext cx="2350" cy="41332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99" name="Line 4"/>
            <p:cNvSpPr>
              <a:spLocks noChangeShapeType="1"/>
            </p:cNvSpPr>
            <p:nvPr/>
          </p:nvSpPr>
          <p:spPr bwMode="auto">
            <a:xfrm>
              <a:off x="1872727" y="5566575"/>
              <a:ext cx="6248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1" name="Text Box 6"/>
            <p:cNvSpPr txBox="1">
              <a:spLocks noChangeArrowheads="1"/>
            </p:cNvSpPr>
            <p:nvPr/>
          </p:nvSpPr>
          <p:spPr bwMode="auto">
            <a:xfrm>
              <a:off x="241578" y="1438910"/>
              <a:ext cx="14157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algn="ctr" eaLnBrk="1" hangingPunct="1"/>
              <a:r>
                <a:rPr lang="en-US" sz="1800" dirty="0"/>
                <a:t>Interest </a:t>
              </a:r>
              <a:r>
                <a:rPr lang="en-US" sz="1800" dirty="0" smtClean="0"/>
                <a:t>rate</a:t>
              </a:r>
            </a:p>
            <a:p>
              <a:pPr algn="ctr" eaLnBrk="1" hangingPunct="1"/>
              <a:r>
                <a:rPr lang="en-US" sz="1800" dirty="0" smtClean="0"/>
                <a:t>(Price)</a:t>
              </a:r>
            </a:p>
          </p:txBody>
        </p:sp>
        <p:sp>
          <p:nvSpPr>
            <p:cNvPr id="29702" name="Text Box 7"/>
            <p:cNvSpPr txBox="1">
              <a:spLocks noChangeArrowheads="1"/>
            </p:cNvSpPr>
            <p:nvPr/>
          </p:nvSpPr>
          <p:spPr bwMode="auto">
            <a:xfrm>
              <a:off x="4457700" y="5761113"/>
              <a:ext cx="10784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dirty="0"/>
                <a:t>Quantity</a:t>
              </a:r>
            </a:p>
          </p:txBody>
        </p:sp>
        <p:sp>
          <p:nvSpPr>
            <p:cNvPr id="29704" name="Text Box 10"/>
            <p:cNvSpPr txBox="1">
              <a:spLocks noChangeArrowheads="1"/>
            </p:cNvSpPr>
            <p:nvPr/>
          </p:nvSpPr>
          <p:spPr bwMode="auto">
            <a:xfrm>
              <a:off x="1143000" y="4880775"/>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a:t>1%</a:t>
              </a:r>
            </a:p>
          </p:txBody>
        </p:sp>
        <p:sp>
          <p:nvSpPr>
            <p:cNvPr id="29705" name="Text Box 11"/>
            <p:cNvSpPr txBox="1">
              <a:spLocks noChangeArrowheads="1"/>
            </p:cNvSpPr>
            <p:nvPr/>
          </p:nvSpPr>
          <p:spPr bwMode="auto">
            <a:xfrm>
              <a:off x="1143000" y="4423575"/>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a:t>2%</a:t>
              </a:r>
            </a:p>
          </p:txBody>
        </p:sp>
        <p:sp>
          <p:nvSpPr>
            <p:cNvPr id="29706" name="Text Box 12"/>
            <p:cNvSpPr txBox="1">
              <a:spLocks noChangeArrowheads="1"/>
            </p:cNvSpPr>
            <p:nvPr/>
          </p:nvSpPr>
          <p:spPr bwMode="auto">
            <a:xfrm>
              <a:off x="1143000" y="3966375"/>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a:t>3%</a:t>
              </a:r>
            </a:p>
          </p:txBody>
        </p:sp>
        <p:sp>
          <p:nvSpPr>
            <p:cNvPr id="29707" name="Text Box 13"/>
            <p:cNvSpPr txBox="1">
              <a:spLocks noChangeArrowheads="1"/>
            </p:cNvSpPr>
            <p:nvPr/>
          </p:nvSpPr>
          <p:spPr bwMode="auto">
            <a:xfrm>
              <a:off x="1143000" y="3509175"/>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a:t>4%</a:t>
              </a:r>
            </a:p>
          </p:txBody>
        </p:sp>
        <p:sp>
          <p:nvSpPr>
            <p:cNvPr id="29708" name="Text Box 14"/>
            <p:cNvSpPr txBox="1">
              <a:spLocks noChangeArrowheads="1"/>
            </p:cNvSpPr>
            <p:nvPr/>
          </p:nvSpPr>
          <p:spPr bwMode="auto">
            <a:xfrm>
              <a:off x="1143000" y="3051975"/>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a:t>5%</a:t>
              </a:r>
            </a:p>
          </p:txBody>
        </p:sp>
        <p:sp>
          <p:nvSpPr>
            <p:cNvPr id="29709" name="Text Box 15"/>
            <p:cNvSpPr txBox="1">
              <a:spLocks noChangeArrowheads="1"/>
            </p:cNvSpPr>
            <p:nvPr/>
          </p:nvSpPr>
          <p:spPr bwMode="auto">
            <a:xfrm>
              <a:off x="1143000" y="2594775"/>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a:t>6%</a:t>
              </a:r>
            </a:p>
          </p:txBody>
        </p:sp>
        <p:sp>
          <p:nvSpPr>
            <p:cNvPr id="29710" name="Text Box 16"/>
            <p:cNvSpPr txBox="1">
              <a:spLocks noChangeArrowheads="1"/>
            </p:cNvSpPr>
            <p:nvPr/>
          </p:nvSpPr>
          <p:spPr bwMode="auto">
            <a:xfrm>
              <a:off x="1143000" y="2137575"/>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a:t>7%</a:t>
              </a:r>
            </a:p>
          </p:txBody>
        </p:sp>
        <p:sp>
          <p:nvSpPr>
            <p:cNvPr id="29711" name="Text Box 17"/>
            <p:cNvSpPr txBox="1">
              <a:spLocks noChangeArrowheads="1"/>
            </p:cNvSpPr>
            <p:nvPr/>
          </p:nvSpPr>
          <p:spPr bwMode="auto">
            <a:xfrm>
              <a:off x="1143000" y="5337975"/>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a:t>0%</a:t>
              </a:r>
            </a:p>
          </p:txBody>
        </p:sp>
        <p:sp>
          <p:nvSpPr>
            <p:cNvPr id="29712" name="Text Box 18"/>
            <p:cNvSpPr txBox="1">
              <a:spLocks noChangeArrowheads="1"/>
            </p:cNvSpPr>
            <p:nvPr/>
          </p:nvSpPr>
          <p:spPr bwMode="auto">
            <a:xfrm>
              <a:off x="2514600" y="5566575"/>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a:t>100</a:t>
              </a:r>
            </a:p>
          </p:txBody>
        </p:sp>
        <p:sp>
          <p:nvSpPr>
            <p:cNvPr id="29713" name="Text Box 19"/>
            <p:cNvSpPr txBox="1">
              <a:spLocks noChangeArrowheads="1"/>
            </p:cNvSpPr>
            <p:nvPr/>
          </p:nvSpPr>
          <p:spPr bwMode="auto">
            <a:xfrm>
              <a:off x="3429000" y="5566575"/>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a:t>200</a:t>
              </a:r>
            </a:p>
          </p:txBody>
        </p:sp>
        <p:sp>
          <p:nvSpPr>
            <p:cNvPr id="29714" name="Text Box 20"/>
            <p:cNvSpPr txBox="1">
              <a:spLocks noChangeArrowheads="1"/>
            </p:cNvSpPr>
            <p:nvPr/>
          </p:nvSpPr>
          <p:spPr bwMode="auto">
            <a:xfrm>
              <a:off x="4235450" y="5566575"/>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a:t>300</a:t>
              </a:r>
            </a:p>
          </p:txBody>
        </p:sp>
        <p:sp>
          <p:nvSpPr>
            <p:cNvPr id="29715" name="Text Box 21"/>
            <p:cNvSpPr txBox="1">
              <a:spLocks noChangeArrowheads="1"/>
            </p:cNvSpPr>
            <p:nvPr/>
          </p:nvSpPr>
          <p:spPr bwMode="auto">
            <a:xfrm>
              <a:off x="5257800" y="5566575"/>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a:t>400</a:t>
              </a:r>
            </a:p>
          </p:txBody>
        </p:sp>
        <p:sp>
          <p:nvSpPr>
            <p:cNvPr id="29716" name="Text Box 22"/>
            <p:cNvSpPr txBox="1">
              <a:spLocks noChangeArrowheads="1"/>
            </p:cNvSpPr>
            <p:nvPr/>
          </p:nvSpPr>
          <p:spPr bwMode="auto">
            <a:xfrm>
              <a:off x="6172200" y="5566575"/>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ea typeface="ＭＳ Ｐゴシック" pitchFamily="34" charset="-128"/>
                </a:defRPr>
              </a:lvl1pPr>
              <a:lvl2pPr marL="742950" indent="-285750" eaLnBrk="0" hangingPunct="0">
                <a:defRPr sz="800">
                  <a:solidFill>
                    <a:schemeClr val="tx1"/>
                  </a:solidFill>
                  <a:latin typeface="Arial" pitchFamily="34" charset="0"/>
                  <a:ea typeface="ＭＳ Ｐゴシック" pitchFamily="34" charset="-128"/>
                </a:defRPr>
              </a:lvl2pPr>
              <a:lvl3pPr marL="1143000" indent="-228600" eaLnBrk="0" hangingPunct="0">
                <a:defRPr sz="800">
                  <a:solidFill>
                    <a:schemeClr val="tx1"/>
                  </a:solidFill>
                  <a:latin typeface="Arial" pitchFamily="34" charset="0"/>
                  <a:ea typeface="ＭＳ Ｐゴシック" pitchFamily="34" charset="-128"/>
                </a:defRPr>
              </a:lvl3pPr>
              <a:lvl4pPr marL="1600200" indent="-228600" eaLnBrk="0" hangingPunct="0">
                <a:defRPr sz="800">
                  <a:solidFill>
                    <a:schemeClr val="tx1"/>
                  </a:solidFill>
                  <a:latin typeface="Arial" pitchFamily="34" charset="0"/>
                  <a:ea typeface="ＭＳ Ｐゴシック" pitchFamily="34" charset="-128"/>
                </a:defRPr>
              </a:lvl4pPr>
              <a:lvl5pPr marL="2057400" indent="-228600" eaLnBrk="0" hangingPunct="0">
                <a:defRPr sz="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pPr eaLnBrk="1" hangingPunct="1"/>
              <a:r>
                <a:rPr lang="en-US" sz="1800"/>
                <a:t>500</a:t>
              </a:r>
            </a:p>
          </p:txBody>
        </p:sp>
        <p:sp>
          <p:nvSpPr>
            <p:cNvPr id="29718" name="Line 24"/>
            <p:cNvSpPr>
              <a:spLocks noChangeShapeType="1"/>
            </p:cNvSpPr>
            <p:nvPr/>
          </p:nvSpPr>
          <p:spPr bwMode="auto">
            <a:xfrm>
              <a:off x="1828800" y="4652175"/>
              <a:ext cx="4572000"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9719" name="Line 25"/>
            <p:cNvSpPr>
              <a:spLocks noChangeShapeType="1"/>
            </p:cNvSpPr>
            <p:nvPr/>
          </p:nvSpPr>
          <p:spPr bwMode="auto">
            <a:xfrm>
              <a:off x="1828800" y="3737775"/>
              <a:ext cx="2743200"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9720" name="Line 26"/>
            <p:cNvSpPr>
              <a:spLocks noChangeShapeType="1"/>
            </p:cNvSpPr>
            <p:nvPr/>
          </p:nvSpPr>
          <p:spPr bwMode="auto">
            <a:xfrm>
              <a:off x="1828800" y="2823375"/>
              <a:ext cx="914400"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9721" name="Line 27"/>
            <p:cNvSpPr>
              <a:spLocks noChangeShapeType="1"/>
            </p:cNvSpPr>
            <p:nvPr/>
          </p:nvSpPr>
          <p:spPr bwMode="auto">
            <a:xfrm>
              <a:off x="6400800" y="4652175"/>
              <a:ext cx="0" cy="91440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9722" name="Line 28"/>
            <p:cNvSpPr>
              <a:spLocks noChangeShapeType="1"/>
            </p:cNvSpPr>
            <p:nvPr/>
          </p:nvSpPr>
          <p:spPr bwMode="auto">
            <a:xfrm>
              <a:off x="4572000" y="3737775"/>
              <a:ext cx="0" cy="182880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9723" name="Line 29"/>
            <p:cNvSpPr>
              <a:spLocks noChangeShapeType="1"/>
            </p:cNvSpPr>
            <p:nvPr/>
          </p:nvSpPr>
          <p:spPr bwMode="auto">
            <a:xfrm>
              <a:off x="2743200" y="2823375"/>
              <a:ext cx="0" cy="274320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9724" name="Line 33"/>
            <p:cNvSpPr>
              <a:spLocks noChangeShapeType="1"/>
            </p:cNvSpPr>
            <p:nvPr/>
          </p:nvSpPr>
          <p:spPr bwMode="auto">
            <a:xfrm>
              <a:off x="1828800" y="2366175"/>
              <a:ext cx="5943600" cy="2971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5" name="AutoShape 34"/>
            <p:cNvSpPr>
              <a:spLocks noChangeArrowheads="1"/>
            </p:cNvSpPr>
            <p:nvPr/>
          </p:nvSpPr>
          <p:spPr bwMode="auto">
            <a:xfrm>
              <a:off x="2057400" y="3509175"/>
              <a:ext cx="1600200" cy="1143000"/>
            </a:xfrm>
            <a:prstGeom prst="wedgeRectCallout">
              <a:avLst>
                <a:gd name="adj1" fmla="val -7343"/>
                <a:gd name="adj2" fmla="val -108056"/>
              </a:avLst>
            </a:prstGeom>
            <a:solidFill>
              <a:schemeClr val="accent1">
                <a:alpha val="60000"/>
              </a:schemeClr>
            </a:solidFill>
            <a:ln w="9525">
              <a:solidFill>
                <a:schemeClr val="tx1"/>
              </a:solidFill>
              <a:miter lim="800000"/>
              <a:headEnd/>
              <a:tailEnd/>
            </a:ln>
          </p:spPr>
          <p:txBody>
            <a:bodyPr/>
            <a:lstStyle/>
            <a:p>
              <a:pPr algn="ctr"/>
              <a:r>
                <a:rPr lang="en-US" sz="1000" dirty="0"/>
                <a:t>Borrowers </a:t>
              </a:r>
              <a:r>
                <a:rPr lang="en-US" sz="1000" dirty="0" smtClean="0"/>
                <a:t>aren‘t</a:t>
              </a:r>
              <a:r>
                <a:rPr lang="en-US" altLang="ja-JP" sz="1000" dirty="0" smtClean="0"/>
                <a:t> </a:t>
              </a:r>
              <a:r>
                <a:rPr lang="en-US" altLang="ja-JP" sz="1000" dirty="0"/>
                <a:t>very likely to demand money at high interest rates, because they know it will be more expensive to pay back the loan.</a:t>
              </a:r>
              <a:endParaRPr lang="en-US" sz="1000" dirty="0"/>
            </a:p>
          </p:txBody>
        </p:sp>
        <p:sp>
          <p:nvSpPr>
            <p:cNvPr id="29726" name="AutoShape 35"/>
            <p:cNvSpPr>
              <a:spLocks noChangeArrowheads="1"/>
            </p:cNvSpPr>
            <p:nvPr/>
          </p:nvSpPr>
          <p:spPr bwMode="auto">
            <a:xfrm>
              <a:off x="4343400" y="2366175"/>
              <a:ext cx="1600200" cy="914400"/>
            </a:xfrm>
            <a:prstGeom prst="wedgeRectCallout">
              <a:avLst>
                <a:gd name="adj1" fmla="val -38292"/>
                <a:gd name="adj2" fmla="val 94097"/>
              </a:avLst>
            </a:prstGeom>
            <a:solidFill>
              <a:schemeClr val="accent1">
                <a:alpha val="60000"/>
              </a:schemeClr>
            </a:solidFill>
            <a:ln w="9525">
              <a:solidFill>
                <a:schemeClr val="tx1"/>
              </a:solidFill>
              <a:miter lim="800000"/>
              <a:headEnd/>
              <a:tailEnd/>
            </a:ln>
          </p:spPr>
          <p:txBody>
            <a:bodyPr/>
            <a:lstStyle/>
            <a:p>
              <a:pPr algn="ctr"/>
              <a:r>
                <a:rPr lang="en-US" sz="1000" dirty="0"/>
                <a:t>A lower interest rate draws more borrowers into the market. You would much rather buy a car at 4% than 6</a:t>
              </a:r>
              <a:r>
                <a:rPr lang="en-US" sz="1000" dirty="0" smtClean="0"/>
                <a:t>%.</a:t>
              </a:r>
              <a:endParaRPr lang="en-US" sz="1000" dirty="0"/>
            </a:p>
          </p:txBody>
        </p:sp>
        <p:sp>
          <p:nvSpPr>
            <p:cNvPr id="29727" name="AutoShape 36"/>
            <p:cNvSpPr>
              <a:spLocks noChangeArrowheads="1"/>
            </p:cNvSpPr>
            <p:nvPr/>
          </p:nvSpPr>
          <p:spPr bwMode="auto">
            <a:xfrm>
              <a:off x="6629400" y="3051975"/>
              <a:ext cx="1600200" cy="914400"/>
            </a:xfrm>
            <a:prstGeom prst="wedgeRectCallout">
              <a:avLst>
                <a:gd name="adj1" fmla="val -63690"/>
                <a:gd name="adj2" fmla="val 119097"/>
              </a:avLst>
            </a:prstGeom>
            <a:solidFill>
              <a:schemeClr val="accent1">
                <a:alpha val="60000"/>
              </a:schemeClr>
            </a:solidFill>
            <a:ln w="9525">
              <a:solidFill>
                <a:schemeClr val="tx1"/>
              </a:solidFill>
              <a:miter lim="800000"/>
              <a:headEnd/>
              <a:tailEnd/>
            </a:ln>
          </p:spPr>
          <p:txBody>
            <a:bodyPr/>
            <a:lstStyle/>
            <a:p>
              <a:pPr algn="ctr"/>
              <a:r>
                <a:rPr lang="en-US" sz="1000" dirty="0"/>
                <a:t>The lower the interest rate is, the more borrowers decide now is the time to buy a car or house.</a:t>
              </a:r>
            </a:p>
          </p:txBody>
        </p:sp>
      </p:gr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SE_Lesson01_ms-co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E-Economics">
      <a:majorFont>
        <a:latin typeface="Trade Gothic LT Std Extended"/>
        <a:ea typeface=""/>
        <a:cs typeface=""/>
      </a:majorFont>
      <a:minorFont>
        <a:latin typeface="Trade Gothic LT Std C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6630</TotalTime>
  <Words>1074</Words>
  <Application>Microsoft Macintosh PowerPoint</Application>
  <PresentationFormat>On-screen Show (4:3)</PresentationFormat>
  <Paragraphs>233</Paragraphs>
  <Slides>23</Slides>
  <Notes>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HSE_Lesson01_ms-comp</vt:lpstr>
      <vt:lpstr>PowerPoint Presentation</vt:lpstr>
      <vt:lpstr>Lenders</vt:lpstr>
      <vt:lpstr>Lenders</vt:lpstr>
      <vt:lpstr>Lenders</vt:lpstr>
      <vt:lpstr>Interest Rate</vt:lpstr>
      <vt:lpstr>Savings Opportunities</vt:lpstr>
      <vt:lpstr>Savings Opportunities</vt:lpstr>
      <vt:lpstr>The Market for Loans: Supply</vt:lpstr>
      <vt:lpstr>The Market for Loans: Demand</vt:lpstr>
      <vt:lpstr>The Market for Loans</vt:lpstr>
      <vt:lpstr>The Market for Loans</vt:lpstr>
      <vt:lpstr>The Market for Loans</vt:lpstr>
      <vt:lpstr>PowerPoint Presentation</vt:lpstr>
      <vt:lpstr>Selected Interest Rates</vt:lpstr>
      <vt:lpstr>Interest rates are linked.</vt:lpstr>
      <vt:lpstr>Factors That Affect  Interest Rates</vt:lpstr>
      <vt:lpstr>PowerPoint Presentation</vt:lpstr>
      <vt:lpstr>Who Will You Lend To?</vt:lpstr>
      <vt:lpstr>Who Will You Lend To?</vt:lpstr>
      <vt:lpstr>Potential Borrowers</vt:lpstr>
      <vt:lpstr>Interest Rates and Inflation</vt:lpstr>
      <vt:lpstr>Interest Rates are Linked</vt:lpstr>
      <vt:lpstr>Nominal Versus Real  Interest Rates</vt:lpstr>
    </vt:vector>
  </TitlesOfParts>
  <Company>Mounds View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X: Interest Rates</dc:title>
  <dc:creator>0 0</dc:creator>
  <cp:lastModifiedBy>Kevin Gotchet</cp:lastModifiedBy>
  <cp:revision>136</cp:revision>
  <cp:lastPrinted>2013-08-18T15:01:01Z</cp:lastPrinted>
  <dcterms:created xsi:type="dcterms:W3CDTF">2014-03-20T16:17:10Z</dcterms:created>
  <dcterms:modified xsi:type="dcterms:W3CDTF">2014-06-23T20:15:33Z</dcterms:modified>
</cp:coreProperties>
</file>