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7" r:id="rId2"/>
    <p:sldId id="267" r:id="rId3"/>
    <p:sldId id="258" r:id="rId4"/>
    <p:sldId id="268" r:id="rId5"/>
    <p:sldId id="263" r:id="rId6"/>
    <p:sldId id="266" r:id="rId7"/>
    <p:sldId id="265" r:id="rId8"/>
    <p:sldId id="25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la, Scott A" initials="WSA" lastIdx="1" clrIdx="0"/>
  <p:cmAuthor id="1" name="Dian Coleman" initials="DEC" lastIdx="1" clrIdx="1"/>
  <p:cmAuthor id="2" name="Anne Talvacchio" initials="AMT" lastIdx="18" clrIdx="2"/>
  <p:cmAuthor id="3" name="Kevin Gotchet" initials="KG" lastIdx="3" clrIdx="3"/>
  <p:cmAuthor id="4" name="William Bosshardt" initials="WB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4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E1ED1F94-F4CA-420F-9C1C-DC5098680E51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E6C5639E-8C33-4546-9D36-1E306683E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8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871332"/>
          </a:xfrm>
        </p:spPr>
        <p:txBody>
          <a:bodyPr>
            <a:normAutofit/>
          </a:bodyPr>
          <a:lstStyle>
            <a:lvl1pPr>
              <a:tabLst/>
              <a:defRPr sz="32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4556"/>
            <a:ext cx="8229600" cy="8746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87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24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THE FED’S TOOLBOX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24-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 3</a:t>
            </a:r>
            <a:r>
              <a:rPr lang="en-US" sz="1000" b="1" cap="small" baseline="0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 EDITION 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none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Bank reserves: </a:t>
            </a:r>
            <a:r>
              <a:rPr lang="en-US" sz="2000" dirty="0"/>
              <a:t>Currency held by banks in their vaults plus their deposits at Federal Reserve Banks.</a:t>
            </a:r>
          </a:p>
          <a:p>
            <a:endParaRPr lang="en-US" sz="1200" b="1" dirty="0" smtClean="0"/>
          </a:p>
          <a:p>
            <a:r>
              <a:rPr lang="en-US" sz="2000" b="1" dirty="0" smtClean="0"/>
              <a:t>Required </a:t>
            </a:r>
            <a:r>
              <a:rPr lang="en-US" sz="2000" b="1" dirty="0"/>
              <a:t>reserves: </a:t>
            </a:r>
            <a:r>
              <a:rPr lang="en-US" sz="2000" dirty="0"/>
              <a:t>Funds that a depository institution must hold in reserve against specified deposits as vault cash or deposits with Federal Reserve Banks. </a:t>
            </a:r>
          </a:p>
          <a:p>
            <a:endParaRPr lang="en-US" sz="1200" b="1" dirty="0" smtClean="0"/>
          </a:p>
          <a:p>
            <a:r>
              <a:rPr lang="en-US" sz="2000" b="1" dirty="0" smtClean="0"/>
              <a:t>Excess </a:t>
            </a:r>
            <a:r>
              <a:rPr lang="en-US" sz="2000" b="1" dirty="0"/>
              <a:t>reserves: </a:t>
            </a:r>
            <a:r>
              <a:rPr lang="en-US" sz="2000" dirty="0"/>
              <a:t>Amount of funds held by a depository institution in its account at a Federal Reserve Bank in excess of its required reserve </a:t>
            </a:r>
            <a:r>
              <a:rPr lang="en-US" sz="2000" dirty="0" smtClean="0"/>
              <a:t>balance.</a:t>
            </a:r>
            <a:endParaRPr lang="en-US" sz="2000" dirty="0"/>
          </a:p>
          <a:p>
            <a:endParaRPr lang="en-US" sz="1200" b="1" dirty="0" smtClean="0"/>
          </a:p>
          <a:p>
            <a:r>
              <a:rPr lang="en-US" sz="2000" b="1" dirty="0" smtClean="0"/>
              <a:t>Interest</a:t>
            </a:r>
            <a:r>
              <a:rPr lang="en-US" sz="2000" b="1" dirty="0"/>
              <a:t>:</a:t>
            </a:r>
            <a:r>
              <a:rPr lang="en-US" sz="2000" dirty="0"/>
              <a:t> The price of using someone else's money. </a:t>
            </a:r>
          </a:p>
          <a:p>
            <a:endParaRPr lang="en-US" sz="1200" b="1" dirty="0" smtClean="0"/>
          </a:p>
          <a:p>
            <a:r>
              <a:rPr lang="en-US" sz="2000" b="1" dirty="0" smtClean="0"/>
              <a:t>Interest </a:t>
            </a:r>
            <a:r>
              <a:rPr lang="en-US" sz="2000" b="1" dirty="0"/>
              <a:t>rate:</a:t>
            </a:r>
            <a:r>
              <a:rPr lang="en-US" sz="2000" dirty="0"/>
              <a:t> The percentage of the amount of a loan that is charged for a loan. </a:t>
            </a:r>
          </a:p>
          <a:p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53544" y="660047"/>
            <a:ext cx="323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rade Gothic LT Std Extended"/>
              </a:rPr>
              <a:t>Terms to Know</a:t>
            </a:r>
            <a:endParaRPr lang="en-US" sz="3600" dirty="0">
              <a:latin typeface="Trade Gothic LT Std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20275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7543800" cy="358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Federal </a:t>
            </a:r>
            <a:r>
              <a:rPr lang="en-US" sz="2000" b="1" dirty="0"/>
              <a:t>funds market:</a:t>
            </a:r>
            <a:r>
              <a:rPr lang="en-US" sz="2000" dirty="0"/>
              <a:t> The market in which banks can borrow or lend reserves, allowing banks temporarily short of their required reserves to borrow from banks that have excess reserves.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Federal </a:t>
            </a:r>
            <a:r>
              <a:rPr lang="en-US" sz="2000" b="1" dirty="0"/>
              <a:t>funds rate: </a:t>
            </a:r>
            <a:r>
              <a:rPr lang="en-US" sz="2000" dirty="0"/>
              <a:t>The interest rate at which a depository institution lends funds that are immediately available to another depository institution overnight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 smtClean="0"/>
              <a:t>Federal Reserve System: </a:t>
            </a:r>
            <a:r>
              <a:rPr lang="en-US" sz="2000" dirty="0" smtClean="0"/>
              <a:t>The central bank system of the United States.</a:t>
            </a:r>
          </a:p>
          <a:p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953544" y="660047"/>
            <a:ext cx="323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rade Gothic LT Std Extended"/>
              </a:rPr>
              <a:t>Terms to Know</a:t>
            </a:r>
            <a:endParaRPr lang="en-US" sz="3600" dirty="0">
              <a:latin typeface="Trade Gothic LT Std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17716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43883"/>
            <a:ext cx="78858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Monetary </a:t>
            </a:r>
            <a:r>
              <a:rPr lang="en-US" b="1" dirty="0"/>
              <a:t>policy: </a:t>
            </a:r>
            <a:r>
              <a:rPr lang="en-US" dirty="0"/>
              <a:t>The actions of a central bank to influence the cost and availability of money and credit to achieve the national economic goals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Tools that the Fed has in its toolbox to influence money supply/interest rates:</a:t>
            </a:r>
            <a:endParaRPr lang="en-US" sz="1000" dirty="0" smtClean="0"/>
          </a:p>
          <a:p>
            <a:pPr marL="457200" indent="-225425">
              <a:buFont typeface="Arial"/>
              <a:buChar char="•"/>
            </a:pPr>
            <a:r>
              <a:rPr lang="en-US" b="1" dirty="0" smtClean="0"/>
              <a:t>Discount </a:t>
            </a:r>
            <a:r>
              <a:rPr lang="en-US" b="1" dirty="0"/>
              <a:t>rate: </a:t>
            </a:r>
            <a:r>
              <a:rPr lang="en-US" dirty="0"/>
              <a:t>The interest rate charged by the </a:t>
            </a:r>
            <a:r>
              <a:rPr lang="en-US" dirty="0" smtClean="0"/>
              <a:t>Fed </a:t>
            </a:r>
            <a:r>
              <a:rPr lang="en-US" dirty="0"/>
              <a:t>to banks for loans obtained through the Fed's discount window</a:t>
            </a:r>
            <a:r>
              <a:rPr lang="en-US" dirty="0" smtClean="0"/>
              <a:t>.</a:t>
            </a:r>
          </a:p>
          <a:p>
            <a:pPr marL="457200" lvl="0" indent="-225425">
              <a:buFont typeface="Arial"/>
              <a:buChar char="•"/>
            </a:pPr>
            <a:r>
              <a:rPr lang="en-US" b="1" dirty="0" smtClean="0"/>
              <a:t>Open-market </a:t>
            </a:r>
            <a:r>
              <a:rPr lang="en-US" b="1" dirty="0"/>
              <a:t>operations: </a:t>
            </a:r>
            <a:r>
              <a:rPr lang="en-US" dirty="0"/>
              <a:t>The buying and selling of government securities through primary dealers by the </a:t>
            </a:r>
            <a:r>
              <a:rPr lang="en-US" dirty="0" smtClean="0"/>
              <a:t>Fed </a:t>
            </a:r>
            <a:r>
              <a:rPr lang="en-US" dirty="0"/>
              <a:t>in order to influence the money supply. </a:t>
            </a:r>
          </a:p>
          <a:p>
            <a:pPr marL="457200" indent="-225425">
              <a:buFont typeface="Arial"/>
              <a:buChar char="•"/>
            </a:pPr>
            <a:r>
              <a:rPr lang="en-US" b="1" dirty="0" smtClean="0"/>
              <a:t>Reserve </a:t>
            </a:r>
            <a:r>
              <a:rPr lang="en-US" b="1" dirty="0"/>
              <a:t>requirements: </a:t>
            </a:r>
            <a:r>
              <a:rPr lang="en-US" dirty="0"/>
              <a:t>Funds that Banks must hold in cash, either in their vaults or on deposit at a Reserve Bank.</a:t>
            </a:r>
            <a:endParaRPr lang="en-US" dirty="0" smtClean="0"/>
          </a:p>
          <a:p>
            <a:pPr marL="457200" indent="-225425">
              <a:buFont typeface="Arial"/>
              <a:buChar char="•"/>
            </a:pPr>
            <a:r>
              <a:rPr lang="en-US" b="1" dirty="0" smtClean="0"/>
              <a:t>Interest </a:t>
            </a:r>
            <a:r>
              <a:rPr lang="en-US" b="1" dirty="0"/>
              <a:t>on</a:t>
            </a:r>
            <a:r>
              <a:rPr lang="en-US" b="1" dirty="0" smtClean="0"/>
              <a:t> reserves</a:t>
            </a:r>
            <a:r>
              <a:rPr lang="en-US" b="1" dirty="0"/>
              <a:t>: </a:t>
            </a:r>
            <a:r>
              <a:rPr lang="en-US" dirty="0"/>
              <a:t>Interest paid by Federal Reserve</a:t>
            </a:r>
            <a:r>
              <a:rPr lang="en-US" dirty="0" smtClean="0"/>
              <a:t> Banks </a:t>
            </a:r>
            <a:r>
              <a:rPr lang="en-US" dirty="0"/>
              <a:t>on required and excess reserves held by banks.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53544" y="658368"/>
            <a:ext cx="323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rade Gothic LT Std Extended"/>
              </a:rPr>
              <a:t>Terms to Know</a:t>
            </a:r>
            <a:endParaRPr lang="en-US" sz="3600" dirty="0">
              <a:latin typeface="Trade Gothic LT Std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13905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410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Treasurer gets </a:t>
            </a:r>
            <a:r>
              <a:rPr lang="en-US" dirty="0"/>
              <a:t>the</a:t>
            </a:r>
            <a:r>
              <a:rPr lang="en-US" dirty="0" smtClean="0"/>
              <a:t> Treasurer’s Balance Sheet for the Class.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356424"/>
            <a:ext cx="2057400" cy="624776"/>
          </a:xfrm>
          <a:prstGeom prst="rect">
            <a:avLst/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Federal Reserve</a:t>
            </a:r>
          </a:p>
          <a:p>
            <a:pPr algn="ctr"/>
            <a:r>
              <a:rPr lang="en-US" dirty="0" smtClean="0"/>
              <a:t>(teacher)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381250"/>
            <a:ext cx="2057400" cy="609600"/>
          </a:xfrm>
          <a:prstGeom prst="rect">
            <a:avLst/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 Dealers</a:t>
            </a:r>
          </a:p>
          <a:p>
            <a:pPr algn="ctr"/>
            <a:r>
              <a:rPr lang="en-US" dirty="0" smtClean="0"/>
              <a:t>(three students)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390900"/>
            <a:ext cx="2057400" cy="609600"/>
          </a:xfrm>
          <a:prstGeom prst="rect">
            <a:avLst/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Investors</a:t>
            </a:r>
          </a:p>
          <a:p>
            <a:pPr algn="ctr"/>
            <a:r>
              <a:rPr lang="en-US" dirty="0" smtClean="0"/>
              <a:t>(six students)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4400550"/>
            <a:ext cx="2057400" cy="609600"/>
          </a:xfrm>
          <a:prstGeom prst="rect">
            <a:avLst/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Banks</a:t>
            </a:r>
          </a:p>
          <a:p>
            <a:pPr algn="ctr"/>
            <a:r>
              <a:rPr lang="en-US" dirty="0" smtClean="0"/>
              <a:t>(six students)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0678" y="1356424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Federal Reserve gets </a:t>
            </a:r>
            <a:r>
              <a:rPr lang="en-US" dirty="0" smtClean="0"/>
              <a:t>money—reserves of $60,000—and </a:t>
            </a:r>
            <a:r>
              <a:rPr lang="en-US" dirty="0"/>
              <a:t>the Federal Reserve Portfolio </a:t>
            </a:r>
            <a:r>
              <a:rPr lang="en-US" dirty="0" smtClean="0"/>
              <a:t>Tracker.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90678" y="238125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</a:t>
            </a:r>
            <a:r>
              <a:rPr lang="en-US" dirty="0" smtClean="0"/>
              <a:t>dealers </a:t>
            </a:r>
            <a:r>
              <a:rPr lang="en-US" dirty="0"/>
              <a:t>buy and sell government securities from the Federal </a:t>
            </a:r>
            <a:r>
              <a:rPr lang="en-US" dirty="0" smtClean="0"/>
              <a:t>Reserve.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0678" y="3390900"/>
            <a:ext cx="587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investor gets a $10,000 Government </a:t>
            </a:r>
            <a:r>
              <a:rPr lang="en-US" dirty="0" smtClean="0"/>
              <a:t>Security </a:t>
            </a:r>
            <a:r>
              <a:rPr lang="en-US" dirty="0"/>
              <a:t>and</a:t>
            </a:r>
            <a:r>
              <a:rPr lang="en-US" dirty="0" smtClean="0"/>
              <a:t> an Investor </a:t>
            </a:r>
            <a:r>
              <a:rPr lang="en-US" dirty="0"/>
              <a:t>Balance </a:t>
            </a:r>
            <a:r>
              <a:rPr lang="en-US" dirty="0" smtClean="0"/>
              <a:t>Sheet.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90678" y="4400550"/>
            <a:ext cx="421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bank gets</a:t>
            </a:r>
            <a:r>
              <a:rPr lang="en-US" dirty="0" smtClean="0"/>
              <a:t> two </a:t>
            </a:r>
            <a:r>
              <a:rPr lang="en-US" dirty="0"/>
              <a:t>deposit </a:t>
            </a:r>
            <a:r>
              <a:rPr lang="en-US" dirty="0" smtClean="0"/>
              <a:t>slips.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5410200"/>
            <a:ext cx="2057400" cy="609600"/>
          </a:xfrm>
          <a:prstGeom prst="rect">
            <a:avLst/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Treasurer</a:t>
            </a:r>
          </a:p>
          <a:p>
            <a:pPr algn="ctr"/>
            <a:r>
              <a:rPr lang="en-US" dirty="0" smtClean="0"/>
              <a:t>(one student)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1997" y="520166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rade Gothic LT Std Extended"/>
              </a:rPr>
              <a:t>Open Market Operations Simulation</a:t>
            </a:r>
            <a:endParaRPr lang="en-US" sz="3600" dirty="0">
              <a:latin typeface="Trade Gothic LT Std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17579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22985"/>
              </p:ext>
            </p:extLst>
          </p:nvPr>
        </p:nvGraphicFramePr>
        <p:xfrm>
          <a:off x="381000" y="794266"/>
          <a:ext cx="84582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726"/>
                <a:gridCol w="2135080"/>
                <a:gridCol w="1970842"/>
                <a:gridCol w="2463552"/>
              </a:tblGrid>
              <a:tr h="5106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Investor</a:t>
                      </a:r>
                      <a:r>
                        <a:rPr lang="en-US" sz="1600" baseline="0" dirty="0" smtClean="0"/>
                        <a:t> Balance Sheet</a:t>
                      </a:r>
                      <a:endParaRPr lang="en-US" sz="1600" dirty="0"/>
                    </a:p>
                  </a:txBody>
                  <a:tcPr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Assets (securities)</a:t>
                      </a:r>
                      <a:endParaRPr lang="en-US" sz="1600" dirty="0"/>
                    </a:p>
                  </a:txBody>
                  <a:tcPr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Assets</a:t>
                      </a:r>
                      <a:r>
                        <a:rPr lang="en-US" sz="1600" baseline="0" dirty="0" smtClean="0"/>
                        <a:t> (deposits)</a:t>
                      </a:r>
                      <a:endParaRPr lang="en-US" sz="1600" dirty="0"/>
                    </a:p>
                  </a:txBody>
                  <a:tcPr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Assets</a:t>
                      </a:r>
                    </a:p>
                    <a:p>
                      <a:pPr algn="ctr"/>
                      <a:r>
                        <a:rPr lang="en-US" sz="1600" dirty="0" smtClean="0"/>
                        <a:t>(securities +</a:t>
                      </a:r>
                      <a:r>
                        <a:rPr lang="en-US" sz="1600" baseline="0" dirty="0" smtClean="0"/>
                        <a:t> deposits)</a:t>
                      </a:r>
                      <a:endParaRPr lang="en-US" sz="1600" dirty="0"/>
                    </a:p>
                  </a:txBody>
                  <a:tcPr>
                    <a:solidFill>
                      <a:srgbClr val="E4701E"/>
                    </a:solidFill>
                  </a:tcPr>
                </a:tc>
              </a:tr>
              <a:tr h="327017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</a:t>
                      </a:r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327017">
                <a:tc>
                  <a:txBody>
                    <a:bodyPr/>
                    <a:lstStyle/>
                    <a:p>
                      <a:r>
                        <a:rPr lang="en-US" dirty="0" smtClean="0"/>
                        <a:t>End of Round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327017">
                <a:tc>
                  <a:txBody>
                    <a:bodyPr/>
                    <a:lstStyle/>
                    <a:p>
                      <a:r>
                        <a:rPr lang="en-US" dirty="0" smtClean="0"/>
                        <a:t>End of Round 2</a:t>
                      </a:r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73602"/>
              </p:ext>
            </p:extLst>
          </p:nvPr>
        </p:nvGraphicFramePr>
        <p:xfrm>
          <a:off x="381000" y="2590800"/>
          <a:ext cx="8458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724"/>
                <a:gridCol w="2135080"/>
                <a:gridCol w="1970844"/>
                <a:gridCol w="2463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Bank Balance Sheet</a:t>
                      </a:r>
                      <a:endParaRPr lang="en-US" sz="1600" dirty="0"/>
                    </a:p>
                  </a:txBody>
                  <a:tcPr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Assets</a:t>
                      </a:r>
                    </a:p>
                    <a:p>
                      <a:pPr algn="ctr"/>
                      <a:r>
                        <a:rPr lang="en-US" sz="1600" dirty="0" smtClean="0"/>
                        <a:t>(money/reserves)</a:t>
                      </a:r>
                      <a:endParaRPr lang="en-US" sz="1600" dirty="0"/>
                    </a:p>
                  </a:txBody>
                  <a:tcPr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Liabilities (deposits)</a:t>
                      </a:r>
                      <a:endParaRPr lang="en-US" sz="1600" dirty="0"/>
                    </a:p>
                  </a:txBody>
                  <a:tcPr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Net Assets</a:t>
                      </a:r>
                    </a:p>
                    <a:p>
                      <a:pPr algn="ctr"/>
                      <a:r>
                        <a:rPr lang="en-US" sz="1600" dirty="0" smtClean="0"/>
                        <a:t>(assets</a:t>
                      </a:r>
                      <a:r>
                        <a:rPr lang="en-US" sz="1600" baseline="0" dirty="0" smtClean="0"/>
                        <a:t> - liabilities)</a:t>
                      </a:r>
                      <a:endParaRPr lang="en-US" sz="1600" dirty="0"/>
                    </a:p>
                  </a:txBody>
                  <a:tcPr>
                    <a:solidFill>
                      <a:srgbClr val="E4701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</a:t>
                      </a:r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 of Round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 of Round 2</a:t>
                      </a:r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7051"/>
              </p:ext>
            </p:extLst>
          </p:nvPr>
        </p:nvGraphicFramePr>
        <p:xfrm>
          <a:off x="381000" y="4419600"/>
          <a:ext cx="8458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943"/>
                <a:gridCol w="48332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Federal</a:t>
                      </a:r>
                      <a:r>
                        <a:rPr lang="en-US" sz="1600" baseline="0" dirty="0" smtClean="0"/>
                        <a:t> Reserve Portfolio Tracker</a:t>
                      </a:r>
                      <a:endParaRPr lang="en-US" sz="1600" dirty="0"/>
                    </a:p>
                  </a:txBody>
                  <a:tcPr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Government Securities</a:t>
                      </a:r>
                      <a:endParaRPr lang="en-US" sz="1600" dirty="0"/>
                    </a:p>
                  </a:txBody>
                  <a:tcPr>
                    <a:solidFill>
                      <a:srgbClr val="E4701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</a:t>
                      </a:r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 anchor="ctr"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 of Round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 of Round 2</a:t>
                      </a:r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7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6544" y="3382351"/>
            <a:ext cx="5410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Expansionary monetary policy: </a:t>
            </a:r>
            <a:r>
              <a:rPr lang="en-US" sz="2000" dirty="0"/>
              <a:t>Actions taken by the Federal Reserve to increase the growth of the money supply and the amount of credit available.</a:t>
            </a:r>
          </a:p>
          <a:p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2400" y="844602"/>
            <a:ext cx="8436891" cy="4946598"/>
            <a:chOff x="152400" y="844602"/>
            <a:chExt cx="8436891" cy="4946598"/>
          </a:xfrm>
        </p:grpSpPr>
        <p:sp>
          <p:nvSpPr>
            <p:cNvPr id="21" name="Right Arrow 20"/>
            <p:cNvSpPr/>
            <p:nvPr/>
          </p:nvSpPr>
          <p:spPr>
            <a:xfrm>
              <a:off x="4825625" y="1777764"/>
              <a:ext cx="508375" cy="22380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5400000">
              <a:off x="7450242" y="2537524"/>
              <a:ext cx="609600" cy="7896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39327" y="1535724"/>
              <a:ext cx="1631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Bank reserves</a:t>
              </a:r>
            </a:p>
            <a:p>
              <a:pPr algn="ctr"/>
              <a:r>
                <a:rPr lang="en-US" b="1" dirty="0" smtClean="0"/>
                <a:t>increase</a:t>
              </a:r>
              <a:endParaRPr lang="en-US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57862" y="3429000"/>
              <a:ext cx="1631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n-lt"/>
                </a:rPr>
                <a:t>Interest rates</a:t>
              </a:r>
            </a:p>
            <a:p>
              <a:pPr algn="ctr"/>
              <a:r>
                <a:rPr lang="en-US" b="1" dirty="0" smtClean="0"/>
                <a:t>decrease</a:t>
              </a:r>
              <a:endParaRPr lang="en-US" b="1" dirty="0"/>
            </a:p>
          </p:txBody>
        </p:sp>
        <p:sp>
          <p:nvSpPr>
            <p:cNvPr id="42" name="Right Arrow 41"/>
            <p:cNvSpPr/>
            <p:nvPr/>
          </p:nvSpPr>
          <p:spPr>
            <a:xfrm rot="5400000">
              <a:off x="7467584" y="4253390"/>
              <a:ext cx="609600" cy="7896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81549" y="5144869"/>
              <a:ext cx="1181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+mn-lt"/>
                </a:rPr>
                <a:t>Borrowing</a:t>
              </a:r>
            </a:p>
            <a:p>
              <a:pPr algn="ctr"/>
              <a:r>
                <a:rPr lang="en-US" b="1" dirty="0" smtClean="0"/>
                <a:t>increases</a:t>
              </a:r>
              <a:endParaRPr lang="en-US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2400" y="1638352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n-lt"/>
                </a:rPr>
                <a:t>Federal Reserve</a:t>
              </a:r>
              <a:endParaRPr lang="en-US" b="1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94299" y="1535724"/>
              <a:ext cx="9920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Primary </a:t>
              </a:r>
            </a:p>
            <a:p>
              <a:r>
                <a:rPr lang="en-US" b="1" dirty="0" smtClean="0">
                  <a:latin typeface="+mn-lt"/>
                </a:rPr>
                <a:t>Dealers</a:t>
              </a:r>
              <a:endParaRPr lang="en-US" b="1" dirty="0">
                <a:latin typeface="+mn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655254" y="844602"/>
              <a:ext cx="1817305" cy="2160545"/>
              <a:chOff x="1655254" y="844602"/>
              <a:chExt cx="1817305" cy="2160545"/>
            </a:xfrm>
          </p:grpSpPr>
          <p:sp>
            <p:nvSpPr>
              <p:cNvPr id="19" name="Curved Down Arrow 18"/>
              <p:cNvSpPr/>
              <p:nvPr/>
            </p:nvSpPr>
            <p:spPr>
              <a:xfrm>
                <a:off x="1678968" y="844602"/>
                <a:ext cx="1769877" cy="436642"/>
              </a:xfrm>
              <a:prstGeom prst="curvedDown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Curved Left Arrow 3"/>
              <p:cNvSpPr/>
              <p:nvPr/>
            </p:nvSpPr>
            <p:spPr>
              <a:xfrm rot="5400000">
                <a:off x="2311990" y="1844578"/>
                <a:ext cx="503833" cy="1817305"/>
              </a:xfrm>
              <a:prstGeom prst="curved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730328" y="1723504"/>
                <a:ext cx="1667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n-lt"/>
                  </a:rPr>
                  <a:t>Fed buys </a:t>
                </a:r>
                <a:r>
                  <a:rPr lang="en-US" b="1" dirty="0" smtClean="0"/>
                  <a:t>b</a:t>
                </a:r>
                <a:r>
                  <a:rPr lang="en-US" b="1" dirty="0" smtClean="0">
                    <a:latin typeface="+mn-lt"/>
                  </a:rPr>
                  <a:t>onds</a:t>
                </a:r>
                <a:endParaRPr lang="en-US" b="1" dirty="0">
                  <a:latin typeface="+mn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36000" y="939812"/>
                <a:ext cx="8558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n-lt"/>
                  </a:rPr>
                  <a:t>Money</a:t>
                </a:r>
                <a:endParaRPr lang="en-US" b="1" dirty="0">
                  <a:latin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75819" y="2501314"/>
                <a:ext cx="776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n-lt"/>
                  </a:rPr>
                  <a:t>Bonds</a:t>
                </a:r>
                <a:endParaRPr lang="en-US" b="1" dirty="0">
                  <a:latin typeface="+mn-lt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410200" y="1688134"/>
              <a:ext cx="75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Banks</a:t>
              </a:r>
              <a:endParaRPr lang="en-US" b="1" dirty="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6400800" y="1777764"/>
              <a:ext cx="508375" cy="22380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42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3829" y="3536086"/>
            <a:ext cx="5682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Contractionary monetary policy: </a:t>
            </a:r>
            <a:r>
              <a:rPr lang="en-US" sz="2000" dirty="0"/>
              <a:t>Actions taken by the Federal Reserve to decrease the growth of the money supply and the amount of credit available.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52400" y="838200"/>
            <a:ext cx="8436891" cy="4953000"/>
            <a:chOff x="152400" y="838200"/>
            <a:chExt cx="8436891" cy="4953000"/>
          </a:xfrm>
        </p:grpSpPr>
        <p:sp>
          <p:nvSpPr>
            <p:cNvPr id="46" name="Right Arrow 45"/>
            <p:cNvSpPr/>
            <p:nvPr/>
          </p:nvSpPr>
          <p:spPr>
            <a:xfrm flipH="1">
              <a:off x="4825625" y="1777764"/>
              <a:ext cx="508375" cy="22380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 rot="5400000">
              <a:off x="7450242" y="2537524"/>
              <a:ext cx="609600" cy="7896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39327" y="1535724"/>
              <a:ext cx="16314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Bank reserves</a:t>
              </a:r>
            </a:p>
            <a:p>
              <a:pPr algn="ctr"/>
              <a:r>
                <a:rPr lang="en-US" b="1" dirty="0" smtClean="0"/>
                <a:t>decrease</a:t>
              </a:r>
              <a:endParaRPr lang="en-US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57862" y="3429000"/>
              <a:ext cx="1631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n-lt"/>
                </a:rPr>
                <a:t>Interest rates</a:t>
              </a:r>
            </a:p>
            <a:p>
              <a:pPr algn="ctr"/>
              <a:r>
                <a:rPr lang="en-US" b="1" dirty="0" smtClean="0"/>
                <a:t>increase</a:t>
              </a:r>
              <a:endParaRPr lang="en-US" b="1" dirty="0"/>
            </a:p>
          </p:txBody>
        </p:sp>
        <p:sp>
          <p:nvSpPr>
            <p:cNvPr id="55" name="Right Arrow 54"/>
            <p:cNvSpPr/>
            <p:nvPr/>
          </p:nvSpPr>
          <p:spPr>
            <a:xfrm rot="5400000">
              <a:off x="7467584" y="4253390"/>
              <a:ext cx="609600" cy="7896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02970" y="5144869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+mn-lt"/>
                </a:rPr>
                <a:t>Borrowing</a:t>
              </a:r>
            </a:p>
            <a:p>
              <a:pPr algn="ctr"/>
              <a:r>
                <a:rPr lang="en-US" b="1" dirty="0" smtClean="0"/>
                <a:t>de</a:t>
              </a:r>
              <a:r>
                <a:rPr lang="en-US" b="1" dirty="0" smtClean="0"/>
                <a:t>creases</a:t>
              </a:r>
              <a:endParaRPr lang="en-US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2400" y="1638352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n-lt"/>
                </a:rPr>
                <a:t>Federal Reserve</a:t>
              </a:r>
              <a:endParaRPr lang="en-US" b="1" dirty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94299" y="1535724"/>
              <a:ext cx="9920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Primary </a:t>
              </a:r>
            </a:p>
            <a:p>
              <a:r>
                <a:rPr lang="en-US" b="1" dirty="0" smtClean="0">
                  <a:latin typeface="+mn-lt"/>
                </a:rPr>
                <a:t>Dealers</a:t>
              </a:r>
              <a:endParaRPr lang="en-US" b="1" dirty="0">
                <a:latin typeface="+mn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10200" y="1688134"/>
              <a:ext cx="75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Banks</a:t>
              </a:r>
              <a:endParaRPr lang="en-US" b="1" dirty="0"/>
            </a:p>
          </p:txBody>
        </p:sp>
        <p:sp>
          <p:nvSpPr>
            <p:cNvPr id="61" name="Right Arrow 60"/>
            <p:cNvSpPr/>
            <p:nvPr/>
          </p:nvSpPr>
          <p:spPr>
            <a:xfrm flipH="1">
              <a:off x="6400800" y="1777764"/>
              <a:ext cx="508375" cy="22380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655064" y="838200"/>
              <a:ext cx="2003807" cy="2165719"/>
              <a:chOff x="1655064" y="838200"/>
              <a:chExt cx="2003807" cy="2165719"/>
            </a:xfrm>
          </p:grpSpPr>
          <p:sp>
            <p:nvSpPr>
              <p:cNvPr id="19" name="Curved Down Arrow 18"/>
              <p:cNvSpPr/>
              <p:nvPr/>
            </p:nvSpPr>
            <p:spPr>
              <a:xfrm>
                <a:off x="1678778" y="838200"/>
                <a:ext cx="1769877" cy="436642"/>
              </a:xfrm>
              <a:prstGeom prst="curved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" name="Curved Left Arrow 3"/>
              <p:cNvSpPr/>
              <p:nvPr/>
            </p:nvSpPr>
            <p:spPr>
              <a:xfrm rot="5400000">
                <a:off x="2311800" y="1843350"/>
                <a:ext cx="503833" cy="1817305"/>
              </a:xfrm>
              <a:prstGeom prst="curvedLef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730138" y="1723504"/>
                <a:ext cx="19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n-lt"/>
                  </a:rPr>
                  <a:t>Fed sells </a:t>
                </a:r>
                <a:r>
                  <a:rPr lang="en-US" b="1" dirty="0" smtClean="0"/>
                  <a:t>b</a:t>
                </a:r>
                <a:r>
                  <a:rPr lang="en-US" b="1" dirty="0" smtClean="0">
                    <a:latin typeface="+mn-lt"/>
                  </a:rPr>
                  <a:t>onds</a:t>
                </a:r>
                <a:endParaRPr lang="en-US" b="1" dirty="0">
                  <a:latin typeface="+mn-lt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135810" y="2526268"/>
                <a:ext cx="8558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n-lt"/>
                  </a:rPr>
                  <a:t>Money</a:t>
                </a:r>
                <a:endParaRPr lang="en-US" b="1" dirty="0">
                  <a:latin typeface="+mn-lt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75629" y="943428"/>
                <a:ext cx="776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n-lt"/>
                  </a:rPr>
                  <a:t>Bonds</a:t>
                </a:r>
                <a:endParaRPr lang="en-US" b="1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67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428" y="1496973"/>
            <a:ext cx="8534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Central bank: </a:t>
            </a:r>
            <a:r>
              <a:rPr lang="en-US" sz="2000" dirty="0"/>
              <a:t>An institution that oversees and regulates the banking system and quantity of money in the economy.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Dual </a:t>
            </a:r>
            <a:r>
              <a:rPr lang="en-US" sz="2000" b="1" dirty="0"/>
              <a:t>mandate: </a:t>
            </a:r>
            <a:r>
              <a:rPr lang="en-US" sz="2000" dirty="0"/>
              <a:t>The Federal Reserve's responsibility to use monetary policy to promote maximum employment and price stability.</a:t>
            </a:r>
          </a:p>
          <a:p>
            <a:pPr lvl="0"/>
            <a:endParaRPr lang="en-US" sz="2000" b="1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b="1" dirty="0" smtClean="0"/>
              <a:t>Price stability</a:t>
            </a:r>
            <a:r>
              <a:rPr lang="en-US" sz="2000" dirty="0" smtClean="0"/>
              <a:t>—A </a:t>
            </a:r>
            <a:r>
              <a:rPr lang="en-US" sz="2000" dirty="0"/>
              <a:t>low and stable rate of inflation maintained over an extended period of time. The Fed has a longer-run goal of</a:t>
            </a:r>
            <a:r>
              <a:rPr lang="en-US" sz="2000" dirty="0" smtClean="0"/>
              <a:t> 2 percent </a:t>
            </a:r>
            <a:r>
              <a:rPr lang="en-US" sz="2000" dirty="0"/>
              <a:t>inflation</a:t>
            </a:r>
            <a:r>
              <a:rPr lang="en-US" sz="2000" dirty="0" smtClean="0"/>
              <a:t>. </a:t>
            </a:r>
          </a:p>
          <a:p>
            <a:r>
              <a:rPr lang="en-US" sz="2000" b="1" dirty="0"/>
              <a:t> </a:t>
            </a:r>
            <a:endParaRPr lang="en-US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b="1" dirty="0"/>
              <a:t>Maximum</a:t>
            </a:r>
            <a:r>
              <a:rPr lang="en-US" sz="2000" b="1" dirty="0" smtClean="0"/>
              <a:t> employment</a:t>
            </a:r>
            <a:r>
              <a:rPr lang="en-US" sz="2000" dirty="0" smtClean="0"/>
              <a:t>—The </a:t>
            </a:r>
            <a:r>
              <a:rPr lang="en-US" sz="2000" dirty="0"/>
              <a:t>Fed does not have a specific unemployment </a:t>
            </a:r>
            <a:r>
              <a:rPr lang="en-US" sz="2000" dirty="0" smtClean="0"/>
              <a:t>target but </a:t>
            </a:r>
            <a:r>
              <a:rPr lang="en-US" sz="2000" dirty="0"/>
              <a:t>regularly </a:t>
            </a:r>
            <a:r>
              <a:rPr lang="en-US" sz="2000" dirty="0" smtClean="0"/>
              <a:t>publishes a forecast </a:t>
            </a:r>
            <a:r>
              <a:rPr lang="en-US" sz="2000" dirty="0"/>
              <a:t>for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longer-run unemployment rate.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53544" y="660047"/>
            <a:ext cx="323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rade Gothic LT Std Extended"/>
              </a:rPr>
              <a:t>Terms to Know</a:t>
            </a:r>
            <a:endParaRPr lang="en-US" sz="3600" dirty="0">
              <a:latin typeface="Trade Gothic LT Std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35309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8743</TotalTime>
  <Words>616</Words>
  <Application>Microsoft Office PowerPoint</Application>
  <PresentationFormat>On-screen Show (4:3)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Trade Gothic LT Std</vt:lpstr>
      <vt:lpstr>Trade Gothic LT Std Cn</vt:lpstr>
      <vt:lpstr>Trade Gothic LT Std Extended</vt:lpstr>
      <vt:lpstr>HSE_Lesson01_ms-comp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Fed’s Toolbox</dc:title>
  <dc:creator>Wolla, Scott A</dc:creator>
  <cp:lastModifiedBy>Alexis Andrews</cp:lastModifiedBy>
  <cp:revision>68</cp:revision>
  <cp:lastPrinted>2014-01-18T14:47:23Z</cp:lastPrinted>
  <dcterms:created xsi:type="dcterms:W3CDTF">2014-03-21T16:33:47Z</dcterms:created>
  <dcterms:modified xsi:type="dcterms:W3CDTF">2016-07-13T19:43:51Z</dcterms:modified>
</cp:coreProperties>
</file>