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7" r:id="rId2"/>
    <p:sldId id="265" r:id="rId3"/>
    <p:sldId id="269" r:id="rId4"/>
    <p:sldId id="270" r:id="rId5"/>
    <p:sldId id="271" r:id="rId6"/>
    <p:sldId id="272" r:id="rId7"/>
    <p:sldId id="261" r:id="rId8"/>
    <p:sldId id="273" r:id="rId9"/>
    <p:sldId id="274" r:id="rId10"/>
    <p:sldId id="262" r:id="rId11"/>
    <p:sldId id="266" r:id="rId12"/>
    <p:sldId id="267" r:id="rId13"/>
    <p:sldId id="263" r:id="rId14"/>
    <p:sldId id="264" r:id="rId15"/>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Talvacchio" initials="AMT" lastIdx="26" clrIdx="0"/>
  <p:cmAuthor id="1" name="Kevin Gotchet" initials="KG"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70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5305" autoAdjust="0"/>
  </p:normalViewPr>
  <p:slideViewPr>
    <p:cSldViewPr>
      <p:cViewPr>
        <p:scale>
          <a:sx n="70" d="100"/>
          <a:sy n="70" d="100"/>
        </p:scale>
        <p:origin x="-43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5E57E419-5251-43EC-B049-9D2917D2B367}" type="datetimeFigureOut">
              <a:rPr lang="en-US" smtClean="0"/>
              <a:pPr/>
              <a:t>6/18/2014</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A59441DA-0D88-45A2-A180-BE67AD025DF4}" type="slidenum">
              <a:rPr lang="en-US" smtClean="0"/>
              <a:pPr/>
              <a:t>‹#›</a:t>
            </a:fld>
            <a:endParaRPr lang="en-US"/>
          </a:p>
        </p:txBody>
      </p:sp>
    </p:spTree>
    <p:extLst>
      <p:ext uri="{BB962C8B-B14F-4D97-AF65-F5344CB8AC3E}">
        <p14:creationId xmlns:p14="http://schemas.microsoft.com/office/powerpoint/2010/main" xmlns="" val="27369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55275B65-A0E6-42E0-B37B-A8573F54172F}" type="datetimeFigureOut">
              <a:rPr lang="en-US" smtClean="0"/>
              <a:pPr/>
              <a:t>6/18/2014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FCC38555-22F9-47ED-8D58-CDA8E7F5BAA7}" type="slidenum">
              <a:rPr lang="en-US" smtClean="0"/>
              <a:pPr/>
              <a:t>‹#›</a:t>
            </a:fld>
            <a:endParaRPr lang="en-US"/>
          </a:p>
        </p:txBody>
      </p:sp>
    </p:spTree>
    <p:extLst>
      <p:ext uri="{BB962C8B-B14F-4D97-AF65-F5344CB8AC3E}">
        <p14:creationId xmlns:p14="http://schemas.microsoft.com/office/powerpoint/2010/main" xmlns="" val="210870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38555-22F9-47ED-8D58-CDA8E7F5BAA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38555-22F9-47ED-8D58-CDA8E7F5BAA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38555-22F9-47ED-8D58-CDA8E7F5BAA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087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67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7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6773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868"/>
            <a:ext cx="8229600" cy="871332"/>
          </a:xfrm>
        </p:spPr>
        <p:txBody>
          <a:bodyPr>
            <a:normAutofit/>
          </a:bodyPr>
          <a:lstStyle>
            <a:lvl1pPr>
              <a:tabLst/>
              <a:defRPr sz="3200" b="1" baseline="0">
                <a:latin typeface="Trade Gothic LT Std Extend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356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22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92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9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004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103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77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descr="Slide_background_new.tif"/>
          <p:cNvPicPr>
            <a:picLocks noChangeAspect="1"/>
          </p:cNvPicPr>
          <p:nvPr/>
        </p:nvPicPr>
        <p:blipFill>
          <a:blip r:embed="rId14" cstate="print"/>
          <a:stretch>
            <a:fillRect/>
          </a:stretch>
        </p:blipFill>
        <p:spPr>
          <a:xfrm>
            <a:off x="1369" y="-13252"/>
            <a:ext cx="9141262" cy="6858000"/>
          </a:xfrm>
          <a:prstGeom prst="rect">
            <a:avLst/>
          </a:prstGeom>
        </p:spPr>
      </p:pic>
      <p:sp>
        <p:nvSpPr>
          <p:cNvPr id="2" name="Title Placeholder 1"/>
          <p:cNvSpPr>
            <a:spLocks noGrp="1"/>
          </p:cNvSpPr>
          <p:nvPr>
            <p:ph type="title"/>
          </p:nvPr>
        </p:nvSpPr>
        <p:spPr>
          <a:xfrm>
            <a:off x="457200" y="344556"/>
            <a:ext cx="8229600" cy="8746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p:nvCxnSpPr>
        <p:spPr>
          <a:xfrm>
            <a:off x="0" y="0"/>
            <a:ext cx="9144000" cy="0"/>
          </a:xfrm>
          <a:prstGeom prst="line">
            <a:avLst/>
          </a:prstGeom>
          <a:ln w="38100">
            <a:solidFill>
              <a:srgbClr val="E470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3338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704" y="0"/>
            <a:ext cx="7391400" cy="338554"/>
          </a:xfrm>
          <a:prstGeom prst="rect">
            <a:avLst/>
          </a:prstGeom>
          <a:noFill/>
        </p:spPr>
        <p:txBody>
          <a:bodyPr wrap="square" rtlCol="0">
            <a:spAutoFit/>
          </a:bodyPr>
          <a:lstStyle/>
          <a:p>
            <a:pPr algn="ctr"/>
            <a:r>
              <a:rPr lang="en-US" sz="1600" b="1" dirty="0" smtClean="0">
                <a:solidFill>
                  <a:srgbClr val="455C61"/>
                </a:solidFill>
                <a:latin typeface="Trade Gothic LT Std Cn" pitchFamily="34" charset="0"/>
              </a:rPr>
              <a:t>LESSON 26</a:t>
            </a:r>
            <a:r>
              <a:rPr lang="en-US" sz="1600" b="1" baseline="0" dirty="0" smtClean="0">
                <a:solidFill>
                  <a:srgbClr val="455C61"/>
                </a:solidFill>
                <a:latin typeface="Trade Gothic LT Std Cn" pitchFamily="34" charset="0"/>
              </a:rPr>
              <a:t>   </a:t>
            </a:r>
            <a:r>
              <a:rPr lang="en-US" sz="1600" b="1" kern="1200" baseline="0" dirty="0" smtClean="0">
                <a:solidFill>
                  <a:srgbClr val="E4701E"/>
                </a:solidFill>
                <a:latin typeface="Trade Gothic LT Std Cn" pitchFamily="34" charset="0"/>
                <a:ea typeface="+mn-ea"/>
                <a:cs typeface="+mn-cs"/>
              </a:rPr>
              <a:t>COMPARATIVE ADVANTAGE</a:t>
            </a:r>
            <a:endParaRPr lang="en-GB" sz="1600" b="1" dirty="0">
              <a:solidFill>
                <a:srgbClr val="E4701E"/>
              </a:solidFill>
              <a:latin typeface="Trade Gothic LT Std Cn" pitchFamily="34" charset="0"/>
            </a:endParaRPr>
          </a:p>
        </p:txBody>
      </p:sp>
      <p:sp>
        <p:nvSpPr>
          <p:cNvPr id="14" name="Chord 13"/>
          <p:cNvSpPr/>
          <p:nvPr/>
        </p:nvSpPr>
        <p:spPr>
          <a:xfrm rot="6752595">
            <a:off x="3837038" y="5993156"/>
            <a:ext cx="1483244" cy="1514991"/>
          </a:xfrm>
          <a:prstGeom prst="chord">
            <a:avLst>
              <a:gd name="adj1" fmla="val 3996300"/>
              <a:gd name="adj2" fmla="val 14842206"/>
            </a:avLst>
          </a:prstGeom>
          <a:solidFill>
            <a:srgbClr val="E4701E"/>
          </a:solidFill>
          <a:ln>
            <a:solidFill>
              <a:srgbClr val="E47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14800" y="6149008"/>
            <a:ext cx="914400" cy="246221"/>
          </a:xfrm>
          <a:prstGeom prst="rect">
            <a:avLst/>
          </a:prstGeom>
          <a:noFill/>
        </p:spPr>
        <p:txBody>
          <a:bodyPr wrap="square" rtlCol="0">
            <a:spAutoFit/>
          </a:bodyPr>
          <a:lstStyle/>
          <a:p>
            <a:pPr algn="ctr"/>
            <a:r>
              <a:rPr lang="en-GB" sz="1000" b="1" dirty="0" smtClean="0">
                <a:solidFill>
                  <a:schemeClr val="bg1"/>
                </a:solidFill>
                <a:latin typeface="Trade Gothic LT Std" pitchFamily="34" charset="0"/>
              </a:rPr>
              <a:t>26-</a:t>
            </a:r>
            <a:fld id="{BF3E2D1B-3FFF-45CB-8648-E0CD14D04F0D}" type="slidenum">
              <a:rPr lang="en-GB" sz="1000" b="1" smtClean="0">
                <a:solidFill>
                  <a:schemeClr val="bg1"/>
                </a:solidFill>
                <a:latin typeface="Trade Gothic LT Std" pitchFamily="34" charset="0"/>
              </a:rPr>
              <a:pPr algn="ctr"/>
              <a:t>‹#›</a:t>
            </a:fld>
            <a:endParaRPr lang="en-GB" sz="1000" b="1" dirty="0">
              <a:solidFill>
                <a:schemeClr val="bg1"/>
              </a:solidFill>
              <a:latin typeface="Trade Gothic LT Std" pitchFamily="34" charset="0"/>
            </a:endParaRPr>
          </a:p>
        </p:txBody>
      </p:sp>
      <p:sp>
        <p:nvSpPr>
          <p:cNvPr id="22" name="Rectangle 21"/>
          <p:cNvSpPr/>
          <p:nvPr/>
        </p:nvSpPr>
        <p:spPr>
          <a:xfrm>
            <a:off x="-39757" y="6477000"/>
            <a:ext cx="9197009" cy="381000"/>
          </a:xfrm>
          <a:prstGeom prst="rect">
            <a:avLst/>
          </a:prstGeom>
          <a:solidFill>
            <a:srgbClr val="E4701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72816" y="6576392"/>
            <a:ext cx="678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Trade Gothic LT Std" pitchFamily="34" charset="0"/>
              </a:rPr>
              <a:t>HIGH SCHOOL ECONOMICS 3</a:t>
            </a:r>
            <a:r>
              <a:rPr lang="en-US" sz="1000" b="1" cap="small" baseline="0" dirty="0" smtClean="0">
                <a:solidFill>
                  <a:schemeClr val="bg1"/>
                </a:solidFill>
                <a:latin typeface="Trade Gothic LT Std" pitchFamily="34" charset="0"/>
              </a:rPr>
              <a:t>rd</a:t>
            </a:r>
            <a:r>
              <a:rPr lang="en-US" sz="1000" b="1" dirty="0" smtClean="0">
                <a:solidFill>
                  <a:schemeClr val="bg1"/>
                </a:solidFill>
                <a:latin typeface="Trade Gothic LT Std" pitchFamily="34" charset="0"/>
              </a:rPr>
              <a:t>  EDITION © COUNCIL FOR ECONOMIC EDUCATION, NEW YORK, NY</a:t>
            </a:r>
            <a:endParaRPr lang="en-GB" sz="1000" b="1" dirty="0">
              <a:latin typeface="Trade Gothic LT Std" pitchFamily="34" charset="0"/>
            </a:endParaRPr>
          </a:p>
        </p:txBody>
      </p:sp>
    </p:spTree>
    <p:extLst>
      <p:ext uri="{BB962C8B-B14F-4D97-AF65-F5344CB8AC3E}">
        <p14:creationId xmlns:p14="http://schemas.microsoft.com/office/powerpoint/2010/main" xmlns="" val="1863294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3200" b="1" kern="1200" cap="none" spc="0" baseline="0">
          <a:solidFill>
            <a:schemeClr val="tx1"/>
          </a:solidFill>
          <a:latin typeface="Trade Gothic LT Std Extend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rade Gothic LT Std Cn"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rade Gothic LT Std Cn"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A </a:t>
            </a:r>
            <a:r>
              <a:rPr lang="en-US" b="1" dirty="0" smtClean="0"/>
              <a:t>comparative advantage </a:t>
            </a:r>
            <a:r>
              <a:rPr lang="en-US" dirty="0" smtClean="0"/>
              <a:t>occurs when one person or producer can produce at a lower opportunity cost than another person or producer.</a:t>
            </a:r>
          </a:p>
          <a:p>
            <a:pPr>
              <a:buNone/>
            </a:pPr>
            <a:endParaRPr lang="en-US" dirty="0" smtClean="0"/>
          </a:p>
          <a:p>
            <a:pPr marL="0" indent="0">
              <a:buNone/>
            </a:pPr>
            <a:r>
              <a:rPr lang="en-US" b="1" dirty="0" smtClean="0"/>
              <a:t>Opportunity cost</a:t>
            </a:r>
            <a:r>
              <a:rPr lang="en-US" dirty="0" smtClean="0"/>
              <a:t> is the highest-valued alternative that is given up when a choice is made.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Advantage</a:t>
            </a:r>
            <a:endParaRPr lang="en-US" dirty="0"/>
          </a:p>
        </p:txBody>
      </p:sp>
      <p:sp>
        <p:nvSpPr>
          <p:cNvPr id="3" name="Content Placeholder 2"/>
          <p:cNvSpPr>
            <a:spLocks noGrp="1"/>
          </p:cNvSpPr>
          <p:nvPr>
            <p:ph idx="1"/>
          </p:nvPr>
        </p:nvSpPr>
        <p:spPr>
          <a:xfrm>
            <a:off x="457200" y="1646237"/>
            <a:ext cx="8229600" cy="3230563"/>
          </a:xfrm>
        </p:spPr>
        <p:txBody>
          <a:bodyPr/>
          <a:lstStyle/>
          <a:p>
            <a:pPr lvl="1">
              <a:buNone/>
            </a:pPr>
            <a:endParaRPr lang="en-US" dirty="0" smtClean="0"/>
          </a:p>
          <a:p>
            <a:pPr lvl="1">
              <a:buFont typeface="Arial"/>
              <a:buChar char="•"/>
            </a:pPr>
            <a:r>
              <a:rPr lang="en-US" dirty="0" smtClean="0"/>
              <a:t>The ability to produce more units of a good or service than some other producer, using the same quantity of resources.  </a:t>
            </a:r>
          </a:p>
          <a:p>
            <a:pPr lvl="1">
              <a:buFont typeface="Arial"/>
              <a:buChar char="•"/>
            </a:pPr>
            <a:r>
              <a:rPr lang="en-US" dirty="0" smtClean="0"/>
              <a:t>When a worker in one country can produce more of a good than a worker in another country.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What is the opportunity cost of producing </a:t>
            </a:r>
            <a:r>
              <a:rPr lang="en-US" dirty="0" smtClean="0"/>
              <a:t/>
            </a:r>
            <a:br>
              <a:rPr lang="en-US" dirty="0" smtClean="0"/>
            </a:br>
            <a:r>
              <a:rPr lang="en-US" dirty="0" smtClean="0"/>
              <a:t>4 </a:t>
            </a:r>
            <a:r>
              <a:rPr lang="en-US" dirty="0" smtClean="0"/>
              <a:t>cellphones? </a:t>
            </a:r>
            <a:r>
              <a:rPr lang="en-US" b="1" i="1" dirty="0" smtClean="0"/>
              <a:t>4 microwave </a:t>
            </a:r>
            <a:r>
              <a:rPr lang="en-US" b="1" i="1" dirty="0" smtClean="0"/>
              <a:t>ovens</a:t>
            </a:r>
            <a:endParaRPr lang="en-US" b="1" dirty="0" smtClean="0"/>
          </a:p>
          <a:p>
            <a:pPr marL="514350" lvl="0" indent="-514350">
              <a:buFont typeface="+mj-lt"/>
              <a:buAutoNum type="arabicPeriod"/>
            </a:pPr>
            <a:r>
              <a:rPr lang="en-US" dirty="0" smtClean="0"/>
              <a:t>What is the opportunity cost of producing </a:t>
            </a:r>
            <a:r>
              <a:rPr lang="en-US" dirty="0" smtClean="0"/>
              <a:t/>
            </a:r>
            <a:br>
              <a:rPr lang="en-US" dirty="0" smtClean="0"/>
            </a:br>
            <a:r>
              <a:rPr lang="en-US" dirty="0" smtClean="0"/>
              <a:t>1 </a:t>
            </a:r>
            <a:r>
              <a:rPr lang="en-US" dirty="0" smtClean="0"/>
              <a:t>cellphone? </a:t>
            </a:r>
            <a:r>
              <a:rPr lang="en-US" b="1" i="1" dirty="0" smtClean="0"/>
              <a:t>1 microwave </a:t>
            </a:r>
            <a:r>
              <a:rPr lang="en-US" b="1" i="1" dirty="0" smtClean="0"/>
              <a:t>oven</a:t>
            </a:r>
            <a:endParaRPr lang="en-US" b="1" i="1" dirty="0" smtClean="0"/>
          </a:p>
          <a:p>
            <a:pPr marL="514350" lvl="0" indent="-514350">
              <a:buFont typeface="+mj-lt"/>
              <a:buAutoNum type="arabicPeriod"/>
            </a:pPr>
            <a:r>
              <a:rPr lang="en-US" dirty="0" smtClean="0"/>
              <a:t>What is the opportunity cost of producing </a:t>
            </a:r>
            <a:r>
              <a:rPr lang="en-US" dirty="0" smtClean="0"/>
              <a:t/>
            </a:r>
            <a:br>
              <a:rPr lang="en-US" dirty="0" smtClean="0"/>
            </a:br>
            <a:r>
              <a:rPr lang="en-US" dirty="0" smtClean="0"/>
              <a:t>4 microwave ovens? </a:t>
            </a:r>
            <a:r>
              <a:rPr lang="en-US" b="1" i="1" dirty="0" smtClean="0"/>
              <a:t>4 </a:t>
            </a:r>
            <a:r>
              <a:rPr lang="en-US" b="1" i="1" dirty="0" smtClean="0"/>
              <a:t>cellphones</a:t>
            </a:r>
            <a:endParaRPr lang="en-US" dirty="0" smtClean="0"/>
          </a:p>
          <a:p>
            <a:pPr marL="514350" lvl="0" indent="-514350">
              <a:buFont typeface="+mj-lt"/>
              <a:buAutoNum type="arabicPeriod"/>
            </a:pPr>
            <a:r>
              <a:rPr lang="en-US" dirty="0" smtClean="0"/>
              <a:t>What is the opportunity cost of producing </a:t>
            </a:r>
            <a:r>
              <a:rPr lang="en-US" dirty="0" smtClean="0"/>
              <a:t/>
            </a:r>
            <a:br>
              <a:rPr lang="en-US" dirty="0" smtClean="0"/>
            </a:br>
            <a:r>
              <a:rPr lang="en-US" dirty="0" smtClean="0"/>
              <a:t>1 microwave </a:t>
            </a:r>
            <a:r>
              <a:rPr lang="en-US" dirty="0" smtClean="0"/>
              <a:t>oven? </a:t>
            </a:r>
            <a:r>
              <a:rPr lang="en-US" b="1" i="1" dirty="0" smtClean="0"/>
              <a:t>1 </a:t>
            </a:r>
            <a:r>
              <a:rPr lang="en-US" b="1" i="1" dirty="0" smtClean="0"/>
              <a:t>cellphone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B</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5"/>
            </a:pPr>
            <a:r>
              <a:rPr lang="en-US" dirty="0" smtClean="0"/>
              <a:t>What is the opportunity cost of </a:t>
            </a:r>
            <a:r>
              <a:rPr lang="en-US" dirty="0" smtClean="0"/>
              <a:t>producing</a:t>
            </a:r>
            <a:br>
              <a:rPr lang="en-US" dirty="0" smtClean="0"/>
            </a:br>
            <a:r>
              <a:rPr lang="en-US" dirty="0" smtClean="0"/>
              <a:t>1 </a:t>
            </a:r>
            <a:r>
              <a:rPr lang="en-US" dirty="0" smtClean="0"/>
              <a:t>cellphone? </a:t>
            </a:r>
            <a:r>
              <a:rPr lang="en-US" b="1" i="1" dirty="0" smtClean="0"/>
              <a:t>3 </a:t>
            </a:r>
            <a:r>
              <a:rPr lang="en-US" b="1" i="1" dirty="0" smtClean="0"/>
              <a:t>microwave ovens</a:t>
            </a:r>
            <a:endParaRPr lang="en-US" dirty="0" smtClean="0"/>
          </a:p>
          <a:p>
            <a:pPr marL="514350" lvl="0" indent="-514350">
              <a:buFont typeface="+mj-lt"/>
              <a:buAutoNum type="arabicPeriod" startAt="5"/>
            </a:pPr>
            <a:r>
              <a:rPr lang="en-US" dirty="0" smtClean="0"/>
              <a:t>What is the opportunity cost of </a:t>
            </a:r>
            <a:r>
              <a:rPr lang="en-US" dirty="0" smtClean="0"/>
              <a:t>producing</a:t>
            </a:r>
            <a:br>
              <a:rPr lang="en-US" dirty="0" smtClean="0"/>
            </a:br>
            <a:r>
              <a:rPr lang="en-US" dirty="0" smtClean="0"/>
              <a:t>3 </a:t>
            </a:r>
            <a:r>
              <a:rPr lang="en-US" dirty="0" smtClean="0"/>
              <a:t>microwave ovens? </a:t>
            </a:r>
            <a:r>
              <a:rPr lang="en-US" b="1" i="1" dirty="0" smtClean="0"/>
              <a:t>1 cellphone</a:t>
            </a:r>
          </a:p>
          <a:p>
            <a:pPr marL="514350" lvl="0" indent="-514350">
              <a:buFont typeface="+mj-lt"/>
              <a:buAutoNum type="arabicPeriod" startAt="5"/>
            </a:pPr>
            <a:r>
              <a:rPr lang="en-US" dirty="0" smtClean="0"/>
              <a:t>What is the opportunity cost of </a:t>
            </a:r>
            <a:r>
              <a:rPr lang="en-US" dirty="0" smtClean="0"/>
              <a:t>producing</a:t>
            </a:r>
            <a:br>
              <a:rPr lang="en-US" dirty="0" smtClean="0"/>
            </a:br>
            <a:r>
              <a:rPr lang="en-US" dirty="0" smtClean="0"/>
              <a:t>1 </a:t>
            </a:r>
            <a:r>
              <a:rPr lang="en-US" dirty="0" smtClean="0"/>
              <a:t>microwave </a:t>
            </a:r>
            <a:r>
              <a:rPr lang="en-US" dirty="0" smtClean="0"/>
              <a:t>oven? </a:t>
            </a:r>
            <a:r>
              <a:rPr lang="en-US" b="1" i="1" dirty="0" smtClean="0"/>
              <a:t>1/3 </a:t>
            </a:r>
            <a:r>
              <a:rPr lang="en-US" b="1" i="1" dirty="0" smtClean="0"/>
              <a:t>of a cellphone</a:t>
            </a:r>
            <a:endParaRPr lang="en-US" dirty="0" smtClean="0"/>
          </a:p>
          <a:p>
            <a:pPr marL="514350" lvl="0" indent="-514350">
              <a:buFont typeface="+mj-lt"/>
              <a:buAutoNum type="arabicPeriod" startAt="5"/>
            </a:pPr>
            <a:r>
              <a:rPr lang="en-US" dirty="0" smtClean="0"/>
              <a:t>Which country has the lower opportunity cost of producing cellphones?</a:t>
            </a:r>
            <a:r>
              <a:rPr lang="en-US" b="1" i="1" dirty="0" smtClean="0"/>
              <a:t> Country </a:t>
            </a:r>
            <a:r>
              <a:rPr lang="en-US" b="1" i="1" dirty="0" smtClean="0"/>
              <a:t>A</a:t>
            </a:r>
            <a:r>
              <a:rPr lang="en-US" dirty="0" smtClean="0"/>
              <a:t/>
            </a:r>
            <a:br>
              <a:rPr lang="en-US" dirty="0" smtClean="0"/>
            </a:br>
            <a:r>
              <a:rPr lang="en-US" dirty="0" smtClean="0"/>
              <a:t>Microwave </a:t>
            </a:r>
            <a:r>
              <a:rPr lang="en-US" dirty="0" smtClean="0"/>
              <a:t>ovens? </a:t>
            </a:r>
            <a:r>
              <a:rPr lang="en-US" b="1" i="1" dirty="0" smtClean="0"/>
              <a:t>Country B</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and Trade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7349325"/>
              </p:ext>
            </p:extLst>
          </p:nvPr>
        </p:nvGraphicFramePr>
        <p:xfrm>
          <a:off x="1676400" y="1600200"/>
          <a:ext cx="5791200" cy="3200400"/>
        </p:xfrm>
        <a:graphic>
          <a:graphicData uri="http://schemas.openxmlformats.org/drawingml/2006/table">
            <a:tbl>
              <a:tblPr firstRow="1" bandRow="1">
                <a:tableStyleId>{5C22544A-7EE6-4342-B048-85BDC9FD1C3A}</a:tableStyleId>
              </a:tblPr>
              <a:tblGrid>
                <a:gridCol w="1930400"/>
                <a:gridCol w="1930400"/>
                <a:gridCol w="1930400"/>
              </a:tblGrid>
              <a:tr h="1066800">
                <a:tc>
                  <a:txBody>
                    <a:bodyPr/>
                    <a:lstStyle/>
                    <a:p>
                      <a:pPr algn="ctr"/>
                      <a:endParaRPr lang="en-US" sz="2400" dirty="0"/>
                    </a:p>
                  </a:txBody>
                  <a:tcPr anchor="ctr">
                    <a:solidFill>
                      <a:srgbClr val="E4701E"/>
                    </a:solidFill>
                  </a:tcPr>
                </a:tc>
                <a:tc>
                  <a:txBody>
                    <a:bodyPr/>
                    <a:lstStyle/>
                    <a:p>
                      <a:pPr algn="ctr"/>
                      <a:r>
                        <a:rPr lang="en-US" sz="2400" dirty="0" smtClean="0"/>
                        <a:t>Cheese</a:t>
                      </a:r>
                      <a:endParaRPr lang="en-US" sz="2400" dirty="0"/>
                    </a:p>
                  </a:txBody>
                  <a:tcPr anchor="ctr">
                    <a:solidFill>
                      <a:srgbClr val="E4701E"/>
                    </a:solidFill>
                  </a:tcPr>
                </a:tc>
                <a:tc>
                  <a:txBody>
                    <a:bodyPr/>
                    <a:lstStyle/>
                    <a:p>
                      <a:pPr algn="ctr"/>
                      <a:r>
                        <a:rPr lang="en-US" sz="2400" dirty="0" smtClean="0"/>
                        <a:t>Wheat</a:t>
                      </a:r>
                      <a:endParaRPr lang="en-US" sz="2400" dirty="0"/>
                    </a:p>
                  </a:txBody>
                  <a:tcPr anchor="ctr">
                    <a:solidFill>
                      <a:srgbClr val="E4701E"/>
                    </a:solidFill>
                  </a:tcPr>
                </a:tc>
              </a:tr>
              <a:tr h="1066800">
                <a:tc>
                  <a:txBody>
                    <a:bodyPr/>
                    <a:lstStyle/>
                    <a:p>
                      <a:pPr algn="l"/>
                      <a:r>
                        <a:rPr lang="en-US" sz="2400" dirty="0" smtClean="0"/>
                        <a:t>United States</a:t>
                      </a:r>
                      <a:endParaRPr lang="en-US" sz="2400" dirty="0"/>
                    </a:p>
                  </a:txBody>
                  <a:tcPr anchor="ctr">
                    <a:solidFill>
                      <a:srgbClr val="E4701E">
                        <a:alpha val="40000"/>
                      </a:srgbClr>
                    </a:solidFill>
                  </a:tcPr>
                </a:tc>
                <a:tc>
                  <a:txBody>
                    <a:bodyPr/>
                    <a:lstStyle/>
                    <a:p>
                      <a:pPr algn="ctr"/>
                      <a:r>
                        <a:rPr lang="en-US" sz="2400" dirty="0" smtClean="0"/>
                        <a:t>3</a:t>
                      </a:r>
                      <a:endParaRPr lang="en-US" sz="2400" dirty="0"/>
                    </a:p>
                  </a:txBody>
                  <a:tcPr anchor="ctr">
                    <a:solidFill>
                      <a:srgbClr val="E4701E">
                        <a:alpha val="40000"/>
                      </a:srgbClr>
                    </a:solidFill>
                  </a:tcPr>
                </a:tc>
                <a:tc>
                  <a:txBody>
                    <a:bodyPr/>
                    <a:lstStyle/>
                    <a:p>
                      <a:pPr algn="ctr"/>
                      <a:r>
                        <a:rPr lang="en-US" sz="2400" dirty="0" smtClean="0"/>
                        <a:t>12</a:t>
                      </a:r>
                      <a:endParaRPr lang="en-US" sz="2400" dirty="0"/>
                    </a:p>
                  </a:txBody>
                  <a:tcPr anchor="ctr">
                    <a:solidFill>
                      <a:srgbClr val="E4701E">
                        <a:alpha val="40000"/>
                      </a:srgbClr>
                    </a:solidFill>
                  </a:tcPr>
                </a:tc>
              </a:tr>
              <a:tr h="1066800">
                <a:tc>
                  <a:txBody>
                    <a:bodyPr/>
                    <a:lstStyle/>
                    <a:p>
                      <a:pPr algn="l">
                        <a:tabLst/>
                      </a:pPr>
                      <a:r>
                        <a:rPr lang="en-US" sz="2400" dirty="0" smtClean="0"/>
                        <a:t>France</a:t>
                      </a:r>
                      <a:endParaRPr lang="en-US" sz="2400" dirty="0"/>
                    </a:p>
                  </a:txBody>
                  <a:tcPr anchor="ctr">
                    <a:solidFill>
                      <a:srgbClr val="E4701E">
                        <a:alpha val="60000"/>
                      </a:srgbClr>
                    </a:solidFill>
                  </a:tcPr>
                </a:tc>
                <a:tc>
                  <a:txBody>
                    <a:bodyPr/>
                    <a:lstStyle/>
                    <a:p>
                      <a:pPr algn="ctr"/>
                      <a:r>
                        <a:rPr lang="en-US" sz="2400" dirty="0" smtClean="0"/>
                        <a:t>2</a:t>
                      </a:r>
                      <a:endParaRPr lang="en-US" sz="2400" dirty="0"/>
                    </a:p>
                  </a:txBody>
                  <a:tcPr anchor="ctr">
                    <a:solidFill>
                      <a:srgbClr val="E4701E">
                        <a:alpha val="60000"/>
                      </a:srgbClr>
                    </a:solidFill>
                  </a:tcPr>
                </a:tc>
                <a:tc>
                  <a:txBody>
                    <a:bodyPr/>
                    <a:lstStyle/>
                    <a:p>
                      <a:pPr algn="ctr"/>
                      <a:r>
                        <a:rPr lang="en-US" sz="2400" dirty="0" smtClean="0"/>
                        <a:t>4</a:t>
                      </a:r>
                      <a:endParaRPr lang="en-US" sz="2400" dirty="0"/>
                    </a:p>
                  </a:txBody>
                  <a:tcPr anchor="ctr">
                    <a:solidFill>
                      <a:srgbClr val="E4701E">
                        <a:alpha val="60000"/>
                      </a:srgb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and Trade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11914770"/>
              </p:ext>
            </p:extLst>
          </p:nvPr>
        </p:nvGraphicFramePr>
        <p:xfrm>
          <a:off x="457200" y="1295400"/>
          <a:ext cx="8229600" cy="4267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33400">
                <a:tc gridSpan="5">
                  <a:txBody>
                    <a:bodyPr/>
                    <a:lstStyle/>
                    <a:p>
                      <a:pPr algn="ctr"/>
                      <a:r>
                        <a:rPr lang="en-US" sz="2800" dirty="0" smtClean="0"/>
                        <a:t>United States</a:t>
                      </a:r>
                      <a:endParaRPr lang="en-US" sz="2800" dirty="0"/>
                    </a:p>
                  </a:txBody>
                  <a:tcPr>
                    <a:solidFill>
                      <a:srgbClr val="E4701E"/>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3400">
                <a:tc>
                  <a:txBody>
                    <a:bodyPr/>
                    <a:lstStyle/>
                    <a:p>
                      <a:endParaRPr lang="en-US" sz="2800" dirty="0"/>
                    </a:p>
                  </a:txBody>
                  <a:tcPr>
                    <a:solidFill>
                      <a:srgbClr val="E4701E">
                        <a:alpha val="40000"/>
                      </a:srgbClr>
                    </a:solidFill>
                  </a:tcPr>
                </a:tc>
                <a:tc>
                  <a:txBody>
                    <a:bodyPr/>
                    <a:lstStyle/>
                    <a:p>
                      <a:pPr algn="ctr"/>
                      <a:r>
                        <a:rPr lang="en-US" sz="2800" dirty="0" smtClean="0"/>
                        <a:t>A</a:t>
                      </a:r>
                      <a:endParaRPr lang="en-US" sz="2800" dirty="0"/>
                    </a:p>
                  </a:txBody>
                  <a:tcPr>
                    <a:solidFill>
                      <a:srgbClr val="E4701E">
                        <a:alpha val="40000"/>
                      </a:srgbClr>
                    </a:solidFill>
                  </a:tcPr>
                </a:tc>
                <a:tc>
                  <a:txBody>
                    <a:bodyPr/>
                    <a:lstStyle/>
                    <a:p>
                      <a:pPr algn="ctr"/>
                      <a:r>
                        <a:rPr lang="en-US" sz="2800" dirty="0" smtClean="0"/>
                        <a:t>B</a:t>
                      </a:r>
                      <a:endParaRPr lang="en-US" sz="2800" dirty="0"/>
                    </a:p>
                  </a:txBody>
                  <a:tcPr>
                    <a:solidFill>
                      <a:srgbClr val="E4701E">
                        <a:alpha val="40000"/>
                      </a:srgbClr>
                    </a:solidFill>
                  </a:tcPr>
                </a:tc>
                <a:tc>
                  <a:txBody>
                    <a:bodyPr/>
                    <a:lstStyle/>
                    <a:p>
                      <a:pPr algn="ctr"/>
                      <a:r>
                        <a:rPr lang="en-US" sz="2800" dirty="0" smtClean="0"/>
                        <a:t>C</a:t>
                      </a:r>
                      <a:endParaRPr lang="en-US" sz="2800" dirty="0"/>
                    </a:p>
                  </a:txBody>
                  <a:tcPr>
                    <a:solidFill>
                      <a:srgbClr val="E4701E">
                        <a:alpha val="40000"/>
                      </a:srgbClr>
                    </a:solidFill>
                  </a:tcPr>
                </a:tc>
                <a:tc>
                  <a:txBody>
                    <a:bodyPr/>
                    <a:lstStyle/>
                    <a:p>
                      <a:pPr algn="ctr"/>
                      <a:r>
                        <a:rPr lang="en-US" sz="2800" dirty="0" smtClean="0"/>
                        <a:t>D</a:t>
                      </a:r>
                      <a:endParaRPr lang="en-US" sz="2800" dirty="0"/>
                    </a:p>
                  </a:txBody>
                  <a:tcPr>
                    <a:solidFill>
                      <a:srgbClr val="E4701E">
                        <a:alpha val="40000"/>
                      </a:srgbClr>
                    </a:solidFill>
                  </a:tcPr>
                </a:tc>
              </a:tr>
              <a:tr h="533400">
                <a:tc>
                  <a:txBody>
                    <a:bodyPr/>
                    <a:lstStyle/>
                    <a:p>
                      <a:r>
                        <a:rPr lang="en-US" sz="2800" dirty="0" smtClean="0"/>
                        <a:t>Cheese</a:t>
                      </a:r>
                      <a:endParaRPr lang="en-US" sz="2800" dirty="0"/>
                    </a:p>
                  </a:txBody>
                  <a:tcPr>
                    <a:solidFill>
                      <a:srgbClr val="E4701E">
                        <a:alpha val="60000"/>
                      </a:srgbClr>
                    </a:solidFill>
                  </a:tcPr>
                </a:tc>
                <a:tc>
                  <a:txBody>
                    <a:bodyPr/>
                    <a:lstStyle/>
                    <a:p>
                      <a:pPr algn="ctr"/>
                      <a:r>
                        <a:rPr lang="en-US" sz="2800" dirty="0" smtClean="0"/>
                        <a:t>0</a:t>
                      </a:r>
                      <a:endParaRPr lang="en-US" sz="2800" dirty="0"/>
                    </a:p>
                  </a:txBody>
                  <a:tcPr>
                    <a:solidFill>
                      <a:srgbClr val="E4701E">
                        <a:alpha val="60000"/>
                      </a:srgbClr>
                    </a:solidFill>
                  </a:tcPr>
                </a:tc>
                <a:tc>
                  <a:txBody>
                    <a:bodyPr/>
                    <a:lstStyle/>
                    <a:p>
                      <a:pPr algn="ctr"/>
                      <a:r>
                        <a:rPr lang="en-US" sz="2800" dirty="0" smtClean="0"/>
                        <a:t>100</a:t>
                      </a:r>
                      <a:endParaRPr lang="en-US" sz="2800" dirty="0"/>
                    </a:p>
                  </a:txBody>
                  <a:tcPr>
                    <a:solidFill>
                      <a:srgbClr val="E4701E">
                        <a:alpha val="60000"/>
                      </a:srgbClr>
                    </a:solidFill>
                  </a:tcPr>
                </a:tc>
                <a:tc>
                  <a:txBody>
                    <a:bodyPr/>
                    <a:lstStyle/>
                    <a:p>
                      <a:pPr algn="ctr"/>
                      <a:r>
                        <a:rPr lang="en-US" sz="2800" dirty="0" smtClean="0"/>
                        <a:t>200</a:t>
                      </a:r>
                      <a:endParaRPr lang="en-US" sz="2800" dirty="0"/>
                    </a:p>
                  </a:txBody>
                  <a:tcPr>
                    <a:solidFill>
                      <a:srgbClr val="E4701E">
                        <a:alpha val="60000"/>
                      </a:srgbClr>
                    </a:solidFill>
                  </a:tcPr>
                </a:tc>
                <a:tc>
                  <a:txBody>
                    <a:bodyPr/>
                    <a:lstStyle/>
                    <a:p>
                      <a:pPr algn="ctr"/>
                      <a:r>
                        <a:rPr lang="en-US" sz="2800" dirty="0" smtClean="0"/>
                        <a:t>300</a:t>
                      </a:r>
                      <a:endParaRPr lang="en-US" sz="2800" dirty="0"/>
                    </a:p>
                  </a:txBody>
                  <a:tcPr>
                    <a:solidFill>
                      <a:srgbClr val="E4701E">
                        <a:alpha val="60000"/>
                      </a:srgbClr>
                    </a:solidFill>
                  </a:tcPr>
                </a:tc>
              </a:tr>
              <a:tr h="533400">
                <a:tc>
                  <a:txBody>
                    <a:bodyPr/>
                    <a:lstStyle/>
                    <a:p>
                      <a:r>
                        <a:rPr lang="en-US" sz="2800" dirty="0" smtClean="0"/>
                        <a:t>Wheat</a:t>
                      </a:r>
                      <a:endParaRPr lang="en-US" sz="2800" dirty="0"/>
                    </a:p>
                  </a:txBody>
                  <a:tcPr>
                    <a:solidFill>
                      <a:srgbClr val="E4701E">
                        <a:alpha val="40000"/>
                      </a:srgbClr>
                    </a:solidFill>
                  </a:tcPr>
                </a:tc>
                <a:tc>
                  <a:txBody>
                    <a:bodyPr/>
                    <a:lstStyle/>
                    <a:p>
                      <a:pPr algn="ctr"/>
                      <a:r>
                        <a:rPr lang="en-US" sz="2800" dirty="0" smtClean="0"/>
                        <a:t>1200</a:t>
                      </a:r>
                      <a:endParaRPr lang="en-US" sz="2800" dirty="0"/>
                    </a:p>
                  </a:txBody>
                  <a:tcPr>
                    <a:solidFill>
                      <a:srgbClr val="E4701E">
                        <a:alpha val="40000"/>
                      </a:srgbClr>
                    </a:solidFill>
                  </a:tcPr>
                </a:tc>
                <a:tc>
                  <a:txBody>
                    <a:bodyPr/>
                    <a:lstStyle/>
                    <a:p>
                      <a:pPr algn="ctr"/>
                      <a:r>
                        <a:rPr lang="en-US" sz="2800" dirty="0" smtClean="0"/>
                        <a:t>800</a:t>
                      </a:r>
                      <a:endParaRPr lang="en-US" sz="2800" dirty="0"/>
                    </a:p>
                  </a:txBody>
                  <a:tcPr>
                    <a:solidFill>
                      <a:srgbClr val="E4701E">
                        <a:alpha val="40000"/>
                      </a:srgbClr>
                    </a:solidFill>
                  </a:tcPr>
                </a:tc>
                <a:tc>
                  <a:txBody>
                    <a:bodyPr/>
                    <a:lstStyle/>
                    <a:p>
                      <a:pPr algn="ctr"/>
                      <a:r>
                        <a:rPr lang="en-US" sz="2800" dirty="0" smtClean="0"/>
                        <a:t>400</a:t>
                      </a:r>
                      <a:endParaRPr lang="en-US" sz="2800" dirty="0"/>
                    </a:p>
                  </a:txBody>
                  <a:tcPr>
                    <a:solidFill>
                      <a:srgbClr val="E4701E">
                        <a:alpha val="40000"/>
                      </a:srgbClr>
                    </a:solidFill>
                  </a:tcPr>
                </a:tc>
                <a:tc>
                  <a:txBody>
                    <a:bodyPr/>
                    <a:lstStyle/>
                    <a:p>
                      <a:pPr algn="ctr"/>
                      <a:r>
                        <a:rPr lang="en-US" sz="2800" dirty="0" smtClean="0"/>
                        <a:t>0</a:t>
                      </a:r>
                      <a:endParaRPr lang="en-US" sz="2800" dirty="0"/>
                    </a:p>
                  </a:txBody>
                  <a:tcPr>
                    <a:solidFill>
                      <a:srgbClr val="E4701E">
                        <a:alpha val="40000"/>
                      </a:srgbClr>
                    </a:solidFill>
                  </a:tcPr>
                </a:tc>
              </a:tr>
              <a:tr h="533400">
                <a:tc gridSpan="5">
                  <a:txBody>
                    <a:bodyPr/>
                    <a:lstStyle/>
                    <a:p>
                      <a:pPr algn="ctr"/>
                      <a:r>
                        <a:rPr lang="en-US" sz="2800" b="1" i="0" baseline="0" dirty="0" smtClean="0">
                          <a:solidFill>
                            <a:schemeClr val="bg1"/>
                          </a:solidFill>
                        </a:rPr>
                        <a:t>France</a:t>
                      </a:r>
                      <a:endParaRPr lang="en-US" sz="2800" b="1" i="0" baseline="0" dirty="0">
                        <a:solidFill>
                          <a:schemeClr val="bg1"/>
                        </a:solidFill>
                      </a:endParaRPr>
                    </a:p>
                  </a:txBody>
                  <a:tcPr>
                    <a:solidFill>
                      <a:srgbClr val="E4701E"/>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3400">
                <a:tc>
                  <a:txBody>
                    <a:bodyPr/>
                    <a:lstStyle/>
                    <a:p>
                      <a:endParaRPr lang="en-US" sz="2800" dirty="0"/>
                    </a:p>
                  </a:txBody>
                  <a:tcPr>
                    <a:solidFill>
                      <a:srgbClr val="E4701E">
                        <a:alpha val="40000"/>
                      </a:srgbClr>
                    </a:solidFill>
                  </a:tcPr>
                </a:tc>
                <a:tc>
                  <a:txBody>
                    <a:bodyPr/>
                    <a:lstStyle/>
                    <a:p>
                      <a:pPr algn="ctr"/>
                      <a:r>
                        <a:rPr lang="en-US" sz="2800" dirty="0" smtClean="0"/>
                        <a:t>A</a:t>
                      </a:r>
                      <a:endParaRPr lang="en-US" sz="2800" dirty="0"/>
                    </a:p>
                  </a:txBody>
                  <a:tcPr>
                    <a:solidFill>
                      <a:srgbClr val="E4701E">
                        <a:alpha val="40000"/>
                      </a:srgbClr>
                    </a:solidFill>
                  </a:tcPr>
                </a:tc>
                <a:tc>
                  <a:txBody>
                    <a:bodyPr/>
                    <a:lstStyle/>
                    <a:p>
                      <a:pPr algn="ctr"/>
                      <a:r>
                        <a:rPr lang="en-US" sz="2800" dirty="0" smtClean="0"/>
                        <a:t>B</a:t>
                      </a:r>
                      <a:endParaRPr lang="en-US" sz="2800" dirty="0"/>
                    </a:p>
                  </a:txBody>
                  <a:tcPr>
                    <a:solidFill>
                      <a:srgbClr val="E4701E">
                        <a:alpha val="40000"/>
                      </a:srgbClr>
                    </a:solidFill>
                  </a:tcPr>
                </a:tc>
                <a:tc>
                  <a:txBody>
                    <a:bodyPr/>
                    <a:lstStyle/>
                    <a:p>
                      <a:pPr algn="ctr"/>
                      <a:r>
                        <a:rPr lang="en-US" sz="2800" dirty="0" smtClean="0"/>
                        <a:t>C</a:t>
                      </a:r>
                      <a:endParaRPr lang="en-US" sz="2800" dirty="0"/>
                    </a:p>
                  </a:txBody>
                  <a:tcPr>
                    <a:solidFill>
                      <a:srgbClr val="E4701E">
                        <a:alpha val="40000"/>
                      </a:srgbClr>
                    </a:solidFill>
                  </a:tcPr>
                </a:tc>
                <a:tc>
                  <a:txBody>
                    <a:bodyPr/>
                    <a:lstStyle/>
                    <a:p>
                      <a:pPr algn="ctr"/>
                      <a:r>
                        <a:rPr lang="en-US" sz="2800" dirty="0" smtClean="0"/>
                        <a:t>D</a:t>
                      </a:r>
                      <a:endParaRPr lang="en-US" sz="2800" dirty="0"/>
                    </a:p>
                  </a:txBody>
                  <a:tcPr>
                    <a:solidFill>
                      <a:srgbClr val="E4701E">
                        <a:alpha val="40000"/>
                      </a:srgbClr>
                    </a:solidFill>
                  </a:tcPr>
                </a:tc>
              </a:tr>
              <a:tr h="533400">
                <a:tc>
                  <a:txBody>
                    <a:bodyPr/>
                    <a:lstStyle/>
                    <a:p>
                      <a:r>
                        <a:rPr lang="en-US" sz="2800" dirty="0" smtClean="0"/>
                        <a:t>Cheese</a:t>
                      </a:r>
                      <a:endParaRPr lang="en-US" sz="2800" dirty="0"/>
                    </a:p>
                  </a:txBody>
                  <a:tcPr>
                    <a:solidFill>
                      <a:srgbClr val="E4701E">
                        <a:alpha val="60000"/>
                      </a:srgbClr>
                    </a:solidFill>
                  </a:tcPr>
                </a:tc>
                <a:tc>
                  <a:txBody>
                    <a:bodyPr/>
                    <a:lstStyle/>
                    <a:p>
                      <a:pPr algn="ctr"/>
                      <a:r>
                        <a:rPr lang="en-US" sz="2800" dirty="0" smtClean="0"/>
                        <a:t>0</a:t>
                      </a:r>
                      <a:endParaRPr lang="en-US" sz="2800" dirty="0"/>
                    </a:p>
                  </a:txBody>
                  <a:tcPr>
                    <a:solidFill>
                      <a:srgbClr val="E4701E">
                        <a:alpha val="60000"/>
                      </a:srgbClr>
                    </a:solidFill>
                  </a:tcPr>
                </a:tc>
                <a:tc>
                  <a:txBody>
                    <a:bodyPr/>
                    <a:lstStyle/>
                    <a:p>
                      <a:pPr algn="ctr"/>
                      <a:r>
                        <a:rPr lang="en-US" sz="2800" dirty="0" smtClean="0"/>
                        <a:t>50</a:t>
                      </a:r>
                      <a:endParaRPr lang="en-US" sz="2800" dirty="0"/>
                    </a:p>
                  </a:txBody>
                  <a:tcPr>
                    <a:solidFill>
                      <a:srgbClr val="E4701E">
                        <a:alpha val="60000"/>
                      </a:srgbClr>
                    </a:solidFill>
                  </a:tcPr>
                </a:tc>
                <a:tc>
                  <a:txBody>
                    <a:bodyPr/>
                    <a:lstStyle/>
                    <a:p>
                      <a:pPr algn="ctr"/>
                      <a:r>
                        <a:rPr lang="en-US" sz="2800" dirty="0" smtClean="0"/>
                        <a:t>100</a:t>
                      </a:r>
                      <a:endParaRPr lang="en-US" sz="2800" dirty="0"/>
                    </a:p>
                  </a:txBody>
                  <a:tcPr>
                    <a:solidFill>
                      <a:srgbClr val="E4701E">
                        <a:alpha val="60000"/>
                      </a:srgbClr>
                    </a:solidFill>
                  </a:tcPr>
                </a:tc>
                <a:tc>
                  <a:txBody>
                    <a:bodyPr/>
                    <a:lstStyle/>
                    <a:p>
                      <a:pPr algn="ctr"/>
                      <a:r>
                        <a:rPr lang="en-US" sz="2800" dirty="0" smtClean="0"/>
                        <a:t>200</a:t>
                      </a:r>
                      <a:endParaRPr lang="en-US" sz="2800" dirty="0"/>
                    </a:p>
                  </a:txBody>
                  <a:tcPr>
                    <a:solidFill>
                      <a:srgbClr val="E4701E">
                        <a:alpha val="60000"/>
                      </a:srgbClr>
                    </a:solidFill>
                  </a:tcPr>
                </a:tc>
              </a:tr>
              <a:tr h="533400">
                <a:tc>
                  <a:txBody>
                    <a:bodyPr/>
                    <a:lstStyle/>
                    <a:p>
                      <a:pPr algn="l"/>
                      <a:r>
                        <a:rPr lang="en-US" sz="2800" dirty="0" smtClean="0"/>
                        <a:t>Wheat</a:t>
                      </a:r>
                      <a:endParaRPr lang="en-US" sz="2800" dirty="0"/>
                    </a:p>
                  </a:txBody>
                  <a:tcPr>
                    <a:solidFill>
                      <a:srgbClr val="E4701E">
                        <a:alpha val="40000"/>
                      </a:srgbClr>
                    </a:solidFill>
                  </a:tcPr>
                </a:tc>
                <a:tc>
                  <a:txBody>
                    <a:bodyPr/>
                    <a:lstStyle/>
                    <a:p>
                      <a:pPr algn="ctr"/>
                      <a:r>
                        <a:rPr lang="en-US" sz="2800" dirty="0" smtClean="0"/>
                        <a:t>400</a:t>
                      </a:r>
                      <a:endParaRPr lang="en-US" sz="2800" dirty="0"/>
                    </a:p>
                  </a:txBody>
                  <a:tcPr>
                    <a:solidFill>
                      <a:srgbClr val="E4701E">
                        <a:alpha val="40000"/>
                      </a:srgbClr>
                    </a:solidFill>
                  </a:tcPr>
                </a:tc>
                <a:tc>
                  <a:txBody>
                    <a:bodyPr/>
                    <a:lstStyle/>
                    <a:p>
                      <a:pPr algn="ctr"/>
                      <a:r>
                        <a:rPr lang="en-US" sz="2800" dirty="0" smtClean="0"/>
                        <a:t>300</a:t>
                      </a:r>
                      <a:endParaRPr lang="en-US" sz="2800" dirty="0"/>
                    </a:p>
                  </a:txBody>
                  <a:tcPr>
                    <a:solidFill>
                      <a:srgbClr val="E4701E">
                        <a:alpha val="40000"/>
                      </a:srgbClr>
                    </a:solidFill>
                  </a:tcPr>
                </a:tc>
                <a:tc>
                  <a:txBody>
                    <a:bodyPr/>
                    <a:lstStyle/>
                    <a:p>
                      <a:pPr algn="ctr"/>
                      <a:r>
                        <a:rPr lang="en-US" sz="2800" dirty="0" smtClean="0"/>
                        <a:t>200</a:t>
                      </a:r>
                      <a:endParaRPr lang="en-US" sz="2800" dirty="0"/>
                    </a:p>
                  </a:txBody>
                  <a:tcPr>
                    <a:solidFill>
                      <a:srgbClr val="E4701E">
                        <a:alpha val="40000"/>
                      </a:srgbClr>
                    </a:solidFill>
                  </a:tcPr>
                </a:tc>
                <a:tc>
                  <a:txBody>
                    <a:bodyPr/>
                    <a:lstStyle/>
                    <a:p>
                      <a:pPr algn="ctr"/>
                      <a:r>
                        <a:rPr lang="en-US" sz="2800" dirty="0" smtClean="0"/>
                        <a:t>0</a:t>
                      </a:r>
                      <a:endParaRPr lang="en-US" sz="2800" dirty="0"/>
                    </a:p>
                  </a:txBody>
                  <a:tcPr>
                    <a:solidFill>
                      <a:srgbClr val="E4701E">
                        <a:alpha val="40000"/>
                      </a:srgb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Do What?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63437455"/>
              </p:ext>
            </p:extLst>
          </p:nvPr>
        </p:nvGraphicFramePr>
        <p:xfrm>
          <a:off x="2240280" y="2209800"/>
          <a:ext cx="4663440" cy="1645920"/>
        </p:xfrm>
        <a:graphic>
          <a:graphicData uri="http://schemas.openxmlformats.org/drawingml/2006/table">
            <a:tbl>
              <a:tblPr firstRow="1" bandRow="1">
                <a:tableStyleId>{5C22544A-7EE6-4342-B048-85BDC9FD1C3A}</a:tableStyleId>
              </a:tblPr>
              <a:tblGrid>
                <a:gridCol w="1554480"/>
                <a:gridCol w="1554480"/>
                <a:gridCol w="1554480"/>
              </a:tblGrid>
              <a:tr h="548640">
                <a:tc>
                  <a:txBody>
                    <a:bodyPr/>
                    <a:lstStyle/>
                    <a:p>
                      <a:pPr algn="ctr"/>
                      <a:r>
                        <a:rPr lang="en-US" sz="2800" dirty="0" smtClean="0"/>
                        <a:t>Worker</a:t>
                      </a:r>
                      <a:endParaRPr lang="en-US" sz="2800" dirty="0"/>
                    </a:p>
                  </a:txBody>
                  <a:tcPr anchor="ctr">
                    <a:solidFill>
                      <a:srgbClr val="E4701E"/>
                    </a:solidFill>
                  </a:tcPr>
                </a:tc>
                <a:tc>
                  <a:txBody>
                    <a:bodyPr/>
                    <a:lstStyle/>
                    <a:p>
                      <a:pPr algn="ctr"/>
                      <a:r>
                        <a:rPr lang="en-US" sz="2800" dirty="0" smtClean="0"/>
                        <a:t>Salads</a:t>
                      </a:r>
                      <a:endParaRPr lang="en-US" sz="2800" dirty="0"/>
                    </a:p>
                  </a:txBody>
                  <a:tcPr anchor="ctr">
                    <a:solidFill>
                      <a:srgbClr val="E4701E"/>
                    </a:solidFill>
                  </a:tcPr>
                </a:tc>
                <a:tc>
                  <a:txBody>
                    <a:bodyPr/>
                    <a:lstStyle/>
                    <a:p>
                      <a:pPr algn="ctr"/>
                      <a:r>
                        <a:rPr lang="en-US" sz="2800" dirty="0" smtClean="0"/>
                        <a:t>Pizzas</a:t>
                      </a:r>
                      <a:endParaRPr lang="en-US" sz="2800" dirty="0"/>
                    </a:p>
                  </a:txBody>
                  <a:tcPr anchor="ctr">
                    <a:solidFill>
                      <a:srgbClr val="E4701E"/>
                    </a:solidFill>
                  </a:tcPr>
                </a:tc>
              </a:tr>
              <a:tr h="548640">
                <a:tc>
                  <a:txBody>
                    <a:bodyPr/>
                    <a:lstStyle/>
                    <a:p>
                      <a:pPr algn="l"/>
                      <a:r>
                        <a:rPr lang="en-US" sz="2400" dirty="0" smtClean="0"/>
                        <a:t>Nino</a:t>
                      </a:r>
                      <a:endParaRPr lang="en-US" sz="2400" dirty="0"/>
                    </a:p>
                  </a:txBody>
                  <a:tcPr anchor="ctr">
                    <a:solidFill>
                      <a:srgbClr val="E4701E">
                        <a:alpha val="40000"/>
                      </a:srgbClr>
                    </a:solidFill>
                  </a:tcPr>
                </a:tc>
                <a:tc>
                  <a:txBody>
                    <a:bodyPr/>
                    <a:lstStyle/>
                    <a:p>
                      <a:pPr algn="ctr"/>
                      <a:r>
                        <a:rPr lang="en-US" sz="2400" dirty="0" smtClean="0"/>
                        <a:t>36</a:t>
                      </a:r>
                      <a:endParaRPr lang="en-US" sz="2400" dirty="0"/>
                    </a:p>
                  </a:txBody>
                  <a:tcPr anchor="ctr">
                    <a:solidFill>
                      <a:srgbClr val="E4701E">
                        <a:alpha val="40000"/>
                      </a:srgbClr>
                    </a:solidFill>
                  </a:tcPr>
                </a:tc>
                <a:tc>
                  <a:txBody>
                    <a:bodyPr/>
                    <a:lstStyle/>
                    <a:p>
                      <a:pPr algn="ctr"/>
                      <a:r>
                        <a:rPr lang="en-US" sz="2400" dirty="0" smtClean="0"/>
                        <a:t>9</a:t>
                      </a:r>
                      <a:endParaRPr lang="en-US" sz="2400" dirty="0"/>
                    </a:p>
                  </a:txBody>
                  <a:tcPr anchor="ctr">
                    <a:solidFill>
                      <a:srgbClr val="E4701E">
                        <a:alpha val="40000"/>
                      </a:srgbClr>
                    </a:solidFill>
                  </a:tcPr>
                </a:tc>
              </a:tr>
              <a:tr h="548640">
                <a:tc>
                  <a:txBody>
                    <a:bodyPr/>
                    <a:lstStyle/>
                    <a:p>
                      <a:pPr algn="l"/>
                      <a:r>
                        <a:rPr lang="en-US" sz="2400" dirty="0" smtClean="0"/>
                        <a:t>Tony</a:t>
                      </a:r>
                      <a:endParaRPr lang="en-US" sz="2400" dirty="0"/>
                    </a:p>
                  </a:txBody>
                  <a:tcPr anchor="ctr">
                    <a:solidFill>
                      <a:srgbClr val="E4701E">
                        <a:alpha val="60000"/>
                      </a:srgbClr>
                    </a:solidFill>
                  </a:tcPr>
                </a:tc>
                <a:tc>
                  <a:txBody>
                    <a:bodyPr/>
                    <a:lstStyle/>
                    <a:p>
                      <a:pPr algn="ctr"/>
                      <a:r>
                        <a:rPr lang="en-US" sz="2400" dirty="0" smtClean="0"/>
                        <a:t>12</a:t>
                      </a:r>
                      <a:endParaRPr lang="en-US" sz="2400" dirty="0"/>
                    </a:p>
                  </a:txBody>
                  <a:tcPr anchor="ctr">
                    <a:solidFill>
                      <a:srgbClr val="E4701E">
                        <a:alpha val="60000"/>
                      </a:srgbClr>
                    </a:solidFill>
                  </a:tcPr>
                </a:tc>
                <a:tc>
                  <a:txBody>
                    <a:bodyPr/>
                    <a:lstStyle/>
                    <a:p>
                      <a:pPr algn="ctr"/>
                      <a:r>
                        <a:rPr lang="en-US" sz="2400" smtClean="0"/>
                        <a:t>6</a:t>
                      </a:r>
                      <a:endParaRPr lang="en-US" sz="2400" dirty="0"/>
                    </a:p>
                  </a:txBody>
                  <a:tcPr anchor="ctr">
                    <a:solidFill>
                      <a:srgbClr val="E4701E">
                        <a:alpha val="60000"/>
                      </a:srgb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Do What?</a:t>
            </a:r>
            <a:endParaRPr lang="en-US" dirty="0"/>
          </a:p>
        </p:txBody>
      </p:sp>
      <p:sp>
        <p:nvSpPr>
          <p:cNvPr id="3" name="Content Placeholder 2"/>
          <p:cNvSpPr>
            <a:spLocks noGrp="1"/>
          </p:cNvSpPr>
          <p:nvPr>
            <p:ph idx="1"/>
          </p:nvPr>
        </p:nvSpPr>
        <p:spPr>
          <a:xfrm>
            <a:off x="228600" y="1246496"/>
            <a:ext cx="8686800" cy="4876800"/>
          </a:xfrm>
        </p:spPr>
        <p:txBody>
          <a:bodyPr>
            <a:noAutofit/>
          </a:bodyPr>
          <a:lstStyle/>
          <a:p>
            <a:pPr marL="457200" indent="-457200">
              <a:spcAft>
                <a:spcPts val="50"/>
              </a:spcAft>
              <a:buFont typeface="+mj-lt"/>
              <a:buAutoNum type="arabicPeriod"/>
            </a:pPr>
            <a:r>
              <a:rPr lang="en-US" sz="2400" dirty="0" smtClean="0"/>
              <a:t>Nino’s opportunity cost of producing 9 pizzas is </a:t>
            </a:r>
            <a:r>
              <a:rPr lang="en-US" sz="2400" b="1" i="1" dirty="0" smtClean="0"/>
              <a:t> 36 </a:t>
            </a:r>
            <a:r>
              <a:rPr lang="en-US" sz="2400" b="1" dirty="0" smtClean="0"/>
              <a:t> </a:t>
            </a:r>
            <a:r>
              <a:rPr lang="en-US" sz="2400" dirty="0" smtClean="0"/>
              <a:t>salads. Therefore, his opportunity cost of producing 1 pizza is </a:t>
            </a:r>
            <a:r>
              <a:rPr lang="en-US" sz="2400" b="1" i="1" dirty="0" smtClean="0"/>
              <a:t>4</a:t>
            </a:r>
            <a:r>
              <a:rPr lang="en-US" sz="2400" dirty="0" smtClean="0"/>
              <a:t> salads.</a:t>
            </a:r>
          </a:p>
          <a:p>
            <a:pPr marL="457200" indent="-457200">
              <a:spcAft>
                <a:spcPts val="50"/>
              </a:spcAft>
              <a:buFont typeface="+mj-lt"/>
              <a:buAutoNum type="arabicPeriod"/>
            </a:pPr>
            <a:r>
              <a:rPr lang="en-US" sz="2400" dirty="0" smtClean="0"/>
              <a:t>Tony’s opportunity cost of producing 6 pizzas is </a:t>
            </a:r>
            <a:r>
              <a:rPr lang="en-US" sz="2400" b="1" i="1" dirty="0" smtClean="0"/>
              <a:t>12</a:t>
            </a:r>
            <a:r>
              <a:rPr lang="en-US" sz="2400" dirty="0" smtClean="0"/>
              <a:t> salads. Therefore, his opportunity cost of producing 1 pizza is </a:t>
            </a:r>
            <a:r>
              <a:rPr lang="en-US" sz="2400" b="1" i="1" dirty="0" smtClean="0"/>
              <a:t>2</a:t>
            </a:r>
            <a:r>
              <a:rPr lang="en-US" sz="2400" dirty="0" smtClean="0"/>
              <a:t> salads.</a:t>
            </a:r>
          </a:p>
          <a:p>
            <a:pPr marL="457200" indent="-457200">
              <a:spcAft>
                <a:spcPts val="50"/>
              </a:spcAft>
              <a:buFont typeface="+mj-lt"/>
              <a:buAutoNum type="arabicPeriod"/>
            </a:pPr>
            <a:r>
              <a:rPr lang="en-US" sz="2400" dirty="0" smtClean="0"/>
              <a:t>Nino’s opportunity cost of preparing 36 salads is </a:t>
            </a:r>
            <a:r>
              <a:rPr lang="en-US" sz="2400" b="1" i="1" dirty="0" smtClean="0"/>
              <a:t>9</a:t>
            </a:r>
            <a:r>
              <a:rPr lang="en-US" sz="2400" dirty="0" smtClean="0"/>
              <a:t> pizzas. Therefore, his opportunity cost of preparing 1 salad is </a:t>
            </a:r>
            <a:r>
              <a:rPr lang="en-US" sz="2400" b="1" i="1" dirty="0" smtClean="0"/>
              <a:t>1/4 </a:t>
            </a:r>
            <a:r>
              <a:rPr lang="en-US" sz="2400" dirty="0" smtClean="0"/>
              <a:t>of a pizza.</a:t>
            </a:r>
          </a:p>
          <a:p>
            <a:pPr marL="457200" indent="-457200">
              <a:spcAft>
                <a:spcPts val="50"/>
              </a:spcAft>
              <a:buFont typeface="+mj-lt"/>
              <a:buAutoNum type="arabicPeriod"/>
            </a:pPr>
            <a:r>
              <a:rPr lang="en-US" sz="2400" dirty="0" smtClean="0"/>
              <a:t>Tony’s opportunity cost of preparing 12 salads is </a:t>
            </a:r>
            <a:r>
              <a:rPr lang="en-US" sz="2400" b="1" i="1" dirty="0" smtClean="0"/>
              <a:t>6</a:t>
            </a:r>
            <a:r>
              <a:rPr lang="en-US" sz="2400" dirty="0" smtClean="0"/>
              <a:t> pizzas. Therefore, his opportunity cost of preparing 1 salad is </a:t>
            </a:r>
            <a:r>
              <a:rPr lang="en-US" sz="2400" b="1" i="1" dirty="0" smtClean="0"/>
              <a:t>1/2 </a:t>
            </a:r>
            <a:r>
              <a:rPr lang="en-US" sz="2400" dirty="0" smtClean="0"/>
              <a:t>of a</a:t>
            </a:r>
            <a:r>
              <a:rPr lang="en-US" sz="2400" b="1" dirty="0" smtClean="0"/>
              <a:t> </a:t>
            </a:r>
            <a:r>
              <a:rPr lang="en-US" sz="2400" dirty="0" smtClean="0"/>
              <a:t>pizza.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Do What?</a:t>
            </a:r>
            <a:endParaRPr lang="en-US" dirty="0"/>
          </a:p>
        </p:txBody>
      </p:sp>
      <p:sp>
        <p:nvSpPr>
          <p:cNvPr id="3" name="Content Placeholder 2"/>
          <p:cNvSpPr>
            <a:spLocks noGrp="1"/>
          </p:cNvSpPr>
          <p:nvPr>
            <p:ph idx="1"/>
          </p:nvPr>
        </p:nvSpPr>
        <p:spPr>
          <a:xfrm>
            <a:off x="228600" y="1243585"/>
            <a:ext cx="8229600" cy="4014216"/>
          </a:xfrm>
        </p:spPr>
        <p:txBody>
          <a:bodyPr>
            <a:normAutofit/>
          </a:bodyPr>
          <a:lstStyle/>
          <a:p>
            <a:pPr marL="514350" indent="-514350">
              <a:buFont typeface="+mj-lt"/>
              <a:buAutoNum type="arabicPeriod" startAt="5"/>
            </a:pPr>
            <a:r>
              <a:rPr lang="en-US" sz="2400" dirty="0" smtClean="0"/>
              <a:t>Who has the lower opportunity cost for making pizzas? </a:t>
            </a:r>
            <a:r>
              <a:rPr lang="en-US" sz="2400" b="1" i="1" dirty="0" smtClean="0"/>
              <a:t>Tony</a:t>
            </a:r>
            <a:endParaRPr lang="en-US" sz="2400" dirty="0" smtClean="0"/>
          </a:p>
          <a:p>
            <a:pPr marL="514350" indent="-514350">
              <a:buFont typeface="+mj-lt"/>
              <a:buAutoNum type="arabicPeriod" startAt="5"/>
            </a:pPr>
            <a:r>
              <a:rPr lang="en-US" sz="2400" dirty="0" smtClean="0"/>
              <a:t>Who has the lower opportunity cost for preparing salads? </a:t>
            </a:r>
            <a:r>
              <a:rPr lang="en-US" sz="2400" b="1" i="1" dirty="0" smtClean="0"/>
              <a:t>Nino</a:t>
            </a:r>
            <a:endParaRPr lang="en-US" sz="2400" dirty="0" smtClean="0"/>
          </a:p>
          <a:p>
            <a:pPr marL="514350" indent="-514350">
              <a:buFont typeface="+mj-lt"/>
              <a:buAutoNum type="arabicPeriod" startAt="5"/>
            </a:pPr>
            <a:r>
              <a:rPr lang="en-US" sz="2400" dirty="0" smtClean="0"/>
              <a:t>Who has the comparative advantage in producing pizzas? </a:t>
            </a:r>
            <a:r>
              <a:rPr lang="en-US" sz="2400" b="1" i="1" dirty="0" smtClean="0"/>
              <a:t>Tony</a:t>
            </a:r>
            <a:r>
              <a:rPr lang="en-US" sz="2400" dirty="0" smtClean="0"/>
              <a:t>   Salads? </a:t>
            </a:r>
            <a:r>
              <a:rPr lang="en-US" sz="2400" b="1" i="1" dirty="0" smtClean="0"/>
              <a:t>Nino</a:t>
            </a:r>
            <a:endParaRPr lang="en-US" sz="2400" dirty="0" smtClean="0"/>
          </a:p>
          <a:p>
            <a:pPr marL="514350" indent="-514350">
              <a:buFont typeface="+mj-lt"/>
              <a:buAutoNum type="arabicPeriod" startAt="5"/>
            </a:pPr>
            <a:r>
              <a:rPr lang="en-US" sz="2400" dirty="0" smtClean="0"/>
              <a:t>How </a:t>
            </a:r>
            <a:r>
              <a:rPr lang="en-US" sz="2400" dirty="0"/>
              <a:t>will specialization affect the running of the pizza shop? </a:t>
            </a:r>
            <a:r>
              <a:rPr lang="en-US" sz="2400" b="1" i="1" dirty="0" smtClean="0"/>
              <a:t>Tony </a:t>
            </a:r>
            <a:r>
              <a:rPr lang="en-US" sz="2400" b="1" i="1" dirty="0"/>
              <a:t>will specialize in pizzas and Nino will specialize in salads</a:t>
            </a:r>
            <a:r>
              <a:rPr lang="en-US" sz="2400" i="1"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A</a:t>
            </a:r>
            <a:endParaRPr lang="en-US" dirty="0"/>
          </a:p>
        </p:txBody>
      </p:sp>
      <p:pic>
        <p:nvPicPr>
          <p:cNvPr id="1026" name="Picture 2" descr="\\10.18.1.48\cvoprod\CEE\Books_Markpdf\ECONOMICS-131302\PowerPoints\ARt\HSE-Lesson26-F007.tif"/>
          <p:cNvPicPr>
            <a:picLocks noChangeAspect="1" noChangeArrowheads="1"/>
          </p:cNvPicPr>
          <p:nvPr/>
        </p:nvPicPr>
        <p:blipFill>
          <a:blip r:embed="rId3" cstate="print"/>
          <a:srcRect/>
          <a:stretch>
            <a:fillRect/>
          </a:stretch>
        </p:blipFill>
        <p:spPr bwMode="auto">
          <a:xfrm>
            <a:off x="1924844" y="1524000"/>
            <a:ext cx="5294313" cy="41560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A</a:t>
            </a:r>
            <a:endParaRPr lang="en-US" dirty="0"/>
          </a:p>
        </p:txBody>
      </p:sp>
      <p:pic>
        <p:nvPicPr>
          <p:cNvPr id="2050" name="Picture 2" descr="\\10.18.1.48\cvoprod\CEE\Books_Markpdf\ECONOMICS-131302\PowerPoints\ARt\HSE-Lesson26-F008.tif"/>
          <p:cNvPicPr>
            <a:picLocks noChangeAspect="1" noChangeArrowheads="1"/>
          </p:cNvPicPr>
          <p:nvPr/>
        </p:nvPicPr>
        <p:blipFill>
          <a:blip r:embed="rId2" cstate="print"/>
          <a:srcRect/>
          <a:stretch>
            <a:fillRect/>
          </a:stretch>
        </p:blipFill>
        <p:spPr bwMode="auto">
          <a:xfrm>
            <a:off x="1929384" y="1527048"/>
            <a:ext cx="5294313" cy="4156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Possibilities Frontier</a:t>
            </a:r>
            <a:endParaRPr lang="en-US" dirty="0"/>
          </a:p>
        </p:txBody>
      </p:sp>
      <p:sp>
        <p:nvSpPr>
          <p:cNvPr id="3" name="Content Placeholder 2"/>
          <p:cNvSpPr>
            <a:spLocks noGrp="1"/>
          </p:cNvSpPr>
          <p:nvPr>
            <p:ph idx="1"/>
          </p:nvPr>
        </p:nvSpPr>
        <p:spPr>
          <a:xfrm>
            <a:off x="990600" y="1524000"/>
            <a:ext cx="7467600" cy="4525963"/>
          </a:xfrm>
        </p:spPr>
        <p:txBody>
          <a:bodyPr/>
          <a:lstStyle/>
          <a:p>
            <a:pPr marL="0" indent="0">
              <a:buNone/>
            </a:pPr>
            <a:r>
              <a:rPr lang="en-US" dirty="0" smtClean="0"/>
              <a:t>A table or graph that shows the full employment capacity of an economy in the form of possible combinations of two goods, or two bundles of goods, that could be produced with a given amount of productive resources and level of technology.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B</a:t>
            </a:r>
            <a:endParaRPr lang="en-US" dirty="0"/>
          </a:p>
        </p:txBody>
      </p:sp>
      <p:pic>
        <p:nvPicPr>
          <p:cNvPr id="3074" name="Picture 2" descr="\\10.18.1.48\cvoprod\CEE\Books_Markpdf\ECONOMICS-131302\PowerPoints\ARt\HSE-Lesson26-F009.tif"/>
          <p:cNvPicPr>
            <a:picLocks noChangeAspect="1" noChangeArrowheads="1"/>
          </p:cNvPicPr>
          <p:nvPr/>
        </p:nvPicPr>
        <p:blipFill>
          <a:blip r:embed="rId3" cstate="print"/>
          <a:srcRect/>
          <a:stretch>
            <a:fillRect/>
          </a:stretch>
        </p:blipFill>
        <p:spPr bwMode="auto">
          <a:xfrm>
            <a:off x="1924844" y="1527048"/>
            <a:ext cx="5294313" cy="41560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B</a:t>
            </a:r>
            <a:endParaRPr lang="en-US" dirty="0"/>
          </a:p>
        </p:txBody>
      </p:sp>
      <p:pic>
        <p:nvPicPr>
          <p:cNvPr id="4098" name="Picture 2" descr="\\10.18.1.48\cvoprod\CEE\Books_Markpdf\ECONOMICS-131302\PowerPoints\ARt\HSE-Lesson26-F010.tif"/>
          <p:cNvPicPr>
            <a:picLocks noChangeAspect="1" noChangeArrowheads="1"/>
          </p:cNvPicPr>
          <p:nvPr/>
        </p:nvPicPr>
        <p:blipFill>
          <a:blip r:embed="rId2" cstate="print"/>
          <a:srcRect/>
          <a:stretch>
            <a:fillRect/>
          </a:stretch>
        </p:blipFill>
        <p:spPr bwMode="auto">
          <a:xfrm>
            <a:off x="1924844" y="1527048"/>
            <a:ext cx="5294313" cy="41560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SE_Lesson01_ms-co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E-Economics">
      <a:majorFont>
        <a:latin typeface="Trade Gothic LT Std Extended"/>
        <a:ea typeface=""/>
        <a:cs typeface=""/>
      </a:majorFont>
      <a:minorFont>
        <a:latin typeface="Trade Gothic 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TotalTime>
  <Words>387</Words>
  <Application>Microsoft Office PowerPoint</Application>
  <PresentationFormat>On-screen Show (4:3)</PresentationFormat>
  <Paragraphs>86</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HSE_Lesson01_ms-comp</vt:lpstr>
      <vt:lpstr>Slide 1</vt:lpstr>
      <vt:lpstr>Who Should Do What?</vt:lpstr>
      <vt:lpstr>Who Should Do What?</vt:lpstr>
      <vt:lpstr>Who Should Do What?</vt:lpstr>
      <vt:lpstr>Country A</vt:lpstr>
      <vt:lpstr>Country A</vt:lpstr>
      <vt:lpstr>Production Possibilities Frontier</vt:lpstr>
      <vt:lpstr>Country B</vt:lpstr>
      <vt:lpstr>Country B</vt:lpstr>
      <vt:lpstr>Absolute Advantage</vt:lpstr>
      <vt:lpstr>Country A</vt:lpstr>
      <vt:lpstr>Country B</vt:lpstr>
      <vt:lpstr>Specialization and Trade</vt:lpstr>
      <vt:lpstr>Specialization and Trade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meszaros</dc:creator>
  <cp:lastModifiedBy>Stephenv</cp:lastModifiedBy>
  <cp:revision>71</cp:revision>
  <dcterms:created xsi:type="dcterms:W3CDTF">2014-03-26T17:57:21Z</dcterms:created>
  <dcterms:modified xsi:type="dcterms:W3CDTF">2014-06-17T19:21:08Z</dcterms:modified>
</cp:coreProperties>
</file>